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  <p:sldMasterId id="2147483992" r:id="rId5"/>
  </p:sldMasterIdLst>
  <p:notesMasterIdLst>
    <p:notesMasterId r:id="rId60"/>
  </p:notesMasterIdLst>
  <p:handoutMasterIdLst>
    <p:handoutMasterId r:id="rId61"/>
  </p:handoutMasterIdLst>
  <p:sldIdLst>
    <p:sldId id="1191" r:id="rId6"/>
    <p:sldId id="1192" r:id="rId7"/>
    <p:sldId id="838" r:id="rId8"/>
    <p:sldId id="1159" r:id="rId9"/>
    <p:sldId id="1160" r:id="rId10"/>
    <p:sldId id="1161" r:id="rId11"/>
    <p:sldId id="1162" r:id="rId12"/>
    <p:sldId id="1163" r:id="rId13"/>
    <p:sldId id="1164" r:id="rId14"/>
    <p:sldId id="1165" r:id="rId15"/>
    <p:sldId id="1167" r:id="rId16"/>
    <p:sldId id="1166" r:id="rId17"/>
    <p:sldId id="1168" r:id="rId18"/>
    <p:sldId id="1052" r:id="rId19"/>
    <p:sldId id="906" r:id="rId20"/>
    <p:sldId id="1053" r:id="rId21"/>
    <p:sldId id="1054" r:id="rId22"/>
    <p:sldId id="1055" r:id="rId23"/>
    <p:sldId id="1056" r:id="rId24"/>
    <p:sldId id="1057" r:id="rId25"/>
    <p:sldId id="1058" r:id="rId26"/>
    <p:sldId id="1059" r:id="rId27"/>
    <p:sldId id="1060" r:id="rId28"/>
    <p:sldId id="1061" r:id="rId29"/>
    <p:sldId id="1069" r:id="rId30"/>
    <p:sldId id="1070" r:id="rId31"/>
    <p:sldId id="1158" r:id="rId32"/>
    <p:sldId id="1078" r:id="rId33"/>
    <p:sldId id="1079" r:id="rId34"/>
    <p:sldId id="1080" r:id="rId35"/>
    <p:sldId id="1082" r:id="rId36"/>
    <p:sldId id="1083" r:id="rId37"/>
    <p:sldId id="1085" r:id="rId38"/>
    <p:sldId id="1084" r:id="rId39"/>
    <p:sldId id="1086" r:id="rId40"/>
    <p:sldId id="1087" r:id="rId41"/>
    <p:sldId id="1169" r:id="rId42"/>
    <p:sldId id="1179" r:id="rId43"/>
    <p:sldId id="1180" r:id="rId44"/>
    <p:sldId id="1182" r:id="rId45"/>
    <p:sldId id="1185" r:id="rId46"/>
    <p:sldId id="1186" r:id="rId47"/>
    <p:sldId id="1183" r:id="rId48"/>
    <p:sldId id="1187" r:id="rId49"/>
    <p:sldId id="1190" r:id="rId50"/>
    <p:sldId id="1195" r:id="rId51"/>
    <p:sldId id="1196" r:id="rId52"/>
    <p:sldId id="1197" r:id="rId53"/>
    <p:sldId id="1189" r:id="rId54"/>
    <p:sldId id="1145" r:id="rId55"/>
    <p:sldId id="1146" r:id="rId56"/>
    <p:sldId id="1147" r:id="rId57"/>
    <p:sldId id="1193" r:id="rId58"/>
    <p:sldId id="1194" r:id="rId59"/>
  </p:sldIdLst>
  <p:sldSz cx="9144000" cy="5143500" type="screen16x9"/>
  <p:notesSz cx="7099300" cy="10234613"/>
  <p:custDataLst>
    <p:tags r:id="rId6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61B3245-C396-4324-B033-DBBA010D3D65}">
          <p14:sldIdLst>
            <p14:sldId id="1191"/>
            <p14:sldId id="1192"/>
            <p14:sldId id="838"/>
            <p14:sldId id="1159"/>
            <p14:sldId id="1160"/>
            <p14:sldId id="1161"/>
            <p14:sldId id="1162"/>
            <p14:sldId id="1163"/>
            <p14:sldId id="1164"/>
            <p14:sldId id="1165"/>
            <p14:sldId id="1167"/>
            <p14:sldId id="1166"/>
            <p14:sldId id="1168"/>
            <p14:sldId id="1052"/>
            <p14:sldId id="906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9"/>
            <p14:sldId id="1070"/>
            <p14:sldId id="1158"/>
            <p14:sldId id="1078"/>
            <p14:sldId id="1079"/>
            <p14:sldId id="1080"/>
            <p14:sldId id="1082"/>
            <p14:sldId id="1083"/>
            <p14:sldId id="1085"/>
            <p14:sldId id="1084"/>
            <p14:sldId id="1086"/>
            <p14:sldId id="1087"/>
            <p14:sldId id="1169"/>
            <p14:sldId id="1179"/>
            <p14:sldId id="1180"/>
            <p14:sldId id="1182"/>
            <p14:sldId id="1185"/>
            <p14:sldId id="1186"/>
            <p14:sldId id="1183"/>
            <p14:sldId id="1187"/>
            <p14:sldId id="1190"/>
            <p14:sldId id="1195"/>
            <p14:sldId id="1196"/>
            <p14:sldId id="1197"/>
            <p14:sldId id="1189"/>
            <p14:sldId id="1145"/>
            <p14:sldId id="1146"/>
            <p14:sldId id="1147"/>
            <p14:sldId id="1193"/>
            <p14:sldId id="11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238" userDrawn="1">
          <p15:clr>
            <a:srgbClr val="A4A3A4"/>
          </p15:clr>
        </p15:guide>
        <p15:guide id="4" pos="3515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E"/>
    <a:srgbClr val="000000"/>
    <a:srgbClr val="004E76"/>
    <a:srgbClr val="C9D7CE"/>
    <a:srgbClr val="E6A722"/>
    <a:srgbClr val="E6775A"/>
    <a:srgbClr val="BCCCDA"/>
    <a:srgbClr val="909090"/>
    <a:srgbClr val="DDDD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5642" autoAdjust="0"/>
  </p:normalViewPr>
  <p:slideViewPr>
    <p:cSldViewPr>
      <p:cViewPr varScale="1">
        <p:scale>
          <a:sx n="119" d="100"/>
          <a:sy n="119" d="100"/>
        </p:scale>
        <p:origin x="206" y="67"/>
      </p:cViewPr>
      <p:guideLst>
        <p:guide orient="horz" pos="2119"/>
        <p:guide pos="2880"/>
        <p:guide pos="2238"/>
        <p:guide pos="3515"/>
        <p:guide pos="5511"/>
        <p:guide pos="249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2" y="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pPr/>
              <a:t>20/7/28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1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pPr/>
              <a:t>20/7/28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34C8030-E28B-4763-A60F-7BA1A34B13FE}" type="slidenum">
              <a:rPr lang="en-US" altLang="zh-CN"/>
              <a:pPr eaLnBrk="1" hangingPunct="1"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38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26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baseline="0" dirty="0" smtClean="0"/>
              <a:t>L2X0/L2X1</a:t>
            </a:r>
            <a:r>
              <a:rPr lang="zh-CN" altLang="en-US" sz="800" baseline="0" dirty="0" smtClean="0"/>
              <a:t>：地址同步任务</a:t>
            </a:r>
            <a:r>
              <a:rPr lang="en-US" altLang="zh-CN" sz="800" baseline="0" dirty="0" smtClean="0"/>
              <a:t>unit0/unit1</a:t>
            </a:r>
            <a:r>
              <a:rPr lang="zh-CN" altLang="en-US" sz="800" baseline="0" dirty="0" smtClean="0"/>
              <a:t>，从硬件地址表里边读取地址的。</a:t>
            </a:r>
            <a:endParaRPr lang="en-US" altLang="zh-CN" sz="8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aseline="0" dirty="0" smtClean="0"/>
              <a:t>bLK0/bLK1  </a:t>
            </a:r>
            <a:r>
              <a:rPr lang="zh-CN" altLang="en-US" sz="800" baseline="0" dirty="0" smtClean="0"/>
              <a:t>端口</a:t>
            </a:r>
            <a:r>
              <a:rPr lang="en-US" altLang="zh-CN" sz="800" baseline="0" dirty="0" smtClean="0"/>
              <a:t>link</a:t>
            </a:r>
            <a:r>
              <a:rPr lang="zh-CN" altLang="en-US" sz="800" baseline="0" dirty="0" smtClean="0"/>
              <a:t>状态扫描任务</a:t>
            </a:r>
            <a:r>
              <a:rPr lang="en-US" altLang="zh-CN" sz="800" baseline="0" dirty="0" smtClean="0"/>
              <a:t>unit0/unit1</a:t>
            </a:r>
          </a:p>
          <a:p>
            <a:r>
              <a:rPr lang="en-US" altLang="zh-CN" sz="800" baseline="0" dirty="0" smtClean="0"/>
              <a:t>FMCK</a:t>
            </a:r>
            <a:r>
              <a:rPr lang="zh-CN" altLang="en-US" sz="800" baseline="0" dirty="0" smtClean="0"/>
              <a:t>：实时检测是哪种光模块插入。</a:t>
            </a:r>
          </a:p>
          <a:p>
            <a:r>
              <a:rPr lang="en-US" altLang="zh-CN" sz="800" baseline="0" dirty="0" smtClean="0"/>
              <a:t>Brx1 : CPU</a:t>
            </a:r>
            <a:r>
              <a:rPr lang="zh-CN" altLang="en-US" sz="800" baseline="0" dirty="0" smtClean="0"/>
              <a:t>收包的。</a:t>
            </a:r>
            <a:endParaRPr lang="en-US" altLang="zh-CN" sz="8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345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263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997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08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269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88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S6800 Outbound</a:t>
            </a:r>
            <a:r>
              <a:rPr lang="zh-CN" altLang="en-US" dirty="0" smtClean="0"/>
              <a:t>不支持直接统计</a:t>
            </a:r>
            <a:r>
              <a:rPr lang="en-US" altLang="zh-CN" dirty="0" err="1" smtClean="0"/>
              <a:t>Vxlan</a:t>
            </a:r>
            <a:r>
              <a:rPr lang="zh-CN" altLang="en-US" dirty="0" smtClean="0"/>
              <a:t>的内层报文头的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信息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可以在入接口将报文打上</a:t>
            </a:r>
            <a:r>
              <a:rPr lang="en-US" altLang="zh-CN" dirty="0" smtClean="0"/>
              <a:t>local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id</a:t>
            </a:r>
            <a:r>
              <a:rPr lang="zh-CN" altLang="en-US" dirty="0" smtClean="0"/>
              <a:t>，然后在出接口</a:t>
            </a:r>
            <a:r>
              <a:rPr lang="en-US" altLang="zh-CN" dirty="0" smtClean="0"/>
              <a:t>Outbound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local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id</a:t>
            </a:r>
            <a:r>
              <a:rPr lang="zh-CN" altLang="en-US" dirty="0" smtClean="0"/>
              <a:t>进行统计，判断设备是否发送报文丢弃。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其中，</a:t>
            </a:r>
            <a:r>
              <a:rPr lang="en-US" altLang="zh-CN" dirty="0" smtClean="0"/>
              <a:t>local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id </a:t>
            </a:r>
            <a:r>
              <a:rPr lang="zh-CN" altLang="en-US" dirty="0" smtClean="0"/>
              <a:t>使用的是</a:t>
            </a:r>
            <a:r>
              <a:rPr lang="en-US" altLang="zh-CN" dirty="0" smtClean="0"/>
              <a:t>VFP,VFP </a:t>
            </a:r>
            <a:r>
              <a:rPr lang="zh-CN" altLang="en-US" dirty="0" smtClean="0"/>
              <a:t>不支持统计，所以</a:t>
            </a:r>
            <a:r>
              <a:rPr lang="en-US" altLang="zh-CN" dirty="0" err="1" smtClean="0"/>
              <a:t>remrak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id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accounting </a:t>
            </a:r>
            <a:r>
              <a:rPr lang="zh-CN" altLang="en-US" dirty="0" smtClean="0"/>
              <a:t>的动作不能一起用，否则</a:t>
            </a:r>
            <a:r>
              <a:rPr lang="en-US" altLang="zh-CN" dirty="0" smtClean="0"/>
              <a:t>QOS</a:t>
            </a:r>
            <a:r>
              <a:rPr lang="zh-CN" altLang="en-US" dirty="0" smtClean="0"/>
              <a:t>会下发失败。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总结下，以后注意这些动作会使用</a:t>
            </a:r>
            <a:r>
              <a:rPr lang="en-US" altLang="zh-CN" dirty="0" smtClean="0"/>
              <a:t>VFP</a:t>
            </a:r>
            <a:r>
              <a:rPr lang="zh-CN" altLang="en-US" dirty="0" smtClean="0"/>
              <a:t>，不要和</a:t>
            </a:r>
            <a:r>
              <a:rPr lang="en-US" altLang="zh-CN" dirty="0" smtClean="0"/>
              <a:t>accounting packet</a:t>
            </a:r>
            <a:r>
              <a:rPr lang="zh-CN" altLang="en-US" dirty="0" smtClean="0"/>
              <a:t>一起下发在</a:t>
            </a:r>
            <a:r>
              <a:rPr lang="en-US" altLang="zh-CN" dirty="0" smtClean="0"/>
              <a:t>traffic behavior</a:t>
            </a:r>
            <a:r>
              <a:rPr lang="zh-CN" altLang="en-US" dirty="0" smtClean="0"/>
              <a:t>里：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nest top-most </a:t>
            </a:r>
            <a:r>
              <a:rPr lang="en-US" altLang="zh-CN" dirty="0" err="1" smtClean="0"/>
              <a:t>vlan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remark</a:t>
            </a:r>
            <a:r>
              <a:rPr lang="zh-CN" altLang="en-US" dirty="0" smtClean="0"/>
              <a:t>类：</a:t>
            </a:r>
            <a:r>
              <a:rPr lang="en-US" altLang="zh-CN" dirty="0" smtClean="0"/>
              <a:t>remark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-local -id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remark customer-</a:t>
            </a:r>
            <a:r>
              <a:rPr lang="en-US" altLang="zh-CN" dirty="0" err="1" smtClean="0"/>
              <a:t>vlan</a:t>
            </a:r>
            <a:r>
              <a:rPr lang="en-US" altLang="zh-CN" dirty="0" smtClean="0"/>
              <a:t>-id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remark service-</a:t>
            </a:r>
            <a:r>
              <a:rPr lang="en-US" altLang="zh-CN" dirty="0" err="1" smtClean="0"/>
              <a:t>vlan</a:t>
            </a:r>
            <a:r>
              <a:rPr lang="en-US" altLang="zh-CN" dirty="0" smtClean="0"/>
              <a:t>-id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2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S6800 Outbound</a:t>
            </a:r>
            <a:r>
              <a:rPr lang="zh-CN" altLang="en-US" dirty="0" smtClean="0"/>
              <a:t>不支持直接统计</a:t>
            </a:r>
            <a:r>
              <a:rPr lang="en-US" altLang="zh-CN" dirty="0" err="1" smtClean="0"/>
              <a:t>Vxlan</a:t>
            </a:r>
            <a:r>
              <a:rPr lang="zh-CN" altLang="en-US" dirty="0" smtClean="0"/>
              <a:t>的内层报文头的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信息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可以在入接口将报文打上</a:t>
            </a:r>
            <a:r>
              <a:rPr lang="en-US" altLang="zh-CN" dirty="0" smtClean="0"/>
              <a:t>local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id</a:t>
            </a:r>
            <a:r>
              <a:rPr lang="zh-CN" altLang="en-US" dirty="0" smtClean="0"/>
              <a:t>，然后在出接口</a:t>
            </a:r>
            <a:r>
              <a:rPr lang="en-US" altLang="zh-CN" dirty="0" smtClean="0"/>
              <a:t>Outbound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local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id</a:t>
            </a:r>
            <a:r>
              <a:rPr lang="zh-CN" altLang="en-US" dirty="0" smtClean="0"/>
              <a:t>进行统计，判断设备是否发送报文丢弃。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其中，</a:t>
            </a:r>
            <a:r>
              <a:rPr lang="en-US" altLang="zh-CN" dirty="0" smtClean="0"/>
              <a:t>local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id </a:t>
            </a:r>
            <a:r>
              <a:rPr lang="zh-CN" altLang="en-US" dirty="0" smtClean="0"/>
              <a:t>使用的是</a:t>
            </a:r>
            <a:r>
              <a:rPr lang="en-US" altLang="zh-CN" dirty="0" smtClean="0"/>
              <a:t>VFP,VFP </a:t>
            </a:r>
            <a:r>
              <a:rPr lang="zh-CN" altLang="en-US" dirty="0" smtClean="0"/>
              <a:t>不支持统计，所以</a:t>
            </a:r>
            <a:r>
              <a:rPr lang="en-US" altLang="zh-CN" dirty="0" err="1" smtClean="0"/>
              <a:t>remrak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id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accounting </a:t>
            </a:r>
            <a:r>
              <a:rPr lang="zh-CN" altLang="en-US" dirty="0" smtClean="0"/>
              <a:t>的动作不能一起用，否则</a:t>
            </a:r>
            <a:r>
              <a:rPr lang="en-US" altLang="zh-CN" dirty="0" smtClean="0"/>
              <a:t>QOS</a:t>
            </a:r>
            <a:r>
              <a:rPr lang="zh-CN" altLang="en-US" dirty="0" smtClean="0"/>
              <a:t>会下发失败。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总结下，以后注意这些动作会使用</a:t>
            </a:r>
            <a:r>
              <a:rPr lang="en-US" altLang="zh-CN" dirty="0" smtClean="0"/>
              <a:t>VFP</a:t>
            </a:r>
            <a:r>
              <a:rPr lang="zh-CN" altLang="en-US" dirty="0" smtClean="0"/>
              <a:t>，不要和</a:t>
            </a:r>
            <a:r>
              <a:rPr lang="en-US" altLang="zh-CN" dirty="0" smtClean="0"/>
              <a:t>accounting packet</a:t>
            </a:r>
            <a:r>
              <a:rPr lang="zh-CN" altLang="en-US" dirty="0" smtClean="0"/>
              <a:t>一起下发在</a:t>
            </a:r>
            <a:r>
              <a:rPr lang="en-US" altLang="zh-CN" dirty="0" smtClean="0"/>
              <a:t>traffic behavior</a:t>
            </a:r>
            <a:r>
              <a:rPr lang="zh-CN" altLang="en-US" dirty="0" smtClean="0"/>
              <a:t>里：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nest top-most </a:t>
            </a:r>
            <a:r>
              <a:rPr lang="en-US" altLang="zh-CN" dirty="0" err="1" smtClean="0"/>
              <a:t>vlan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remark</a:t>
            </a:r>
            <a:r>
              <a:rPr lang="zh-CN" altLang="en-US" dirty="0" smtClean="0"/>
              <a:t>类：</a:t>
            </a:r>
            <a:r>
              <a:rPr lang="en-US" altLang="zh-CN" dirty="0" smtClean="0"/>
              <a:t>remark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-local -id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remark customer-</a:t>
            </a:r>
            <a:r>
              <a:rPr lang="en-US" altLang="zh-CN" dirty="0" err="1" smtClean="0"/>
              <a:t>vlan</a:t>
            </a:r>
            <a:r>
              <a:rPr lang="en-US" altLang="zh-CN" dirty="0" smtClean="0"/>
              <a:t>-id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remark service-</a:t>
            </a:r>
            <a:r>
              <a:rPr lang="en-US" altLang="zh-CN" dirty="0" err="1" smtClean="0"/>
              <a:t>vlan</a:t>
            </a:r>
            <a:r>
              <a:rPr lang="en-US" altLang="zh-CN" dirty="0" smtClean="0"/>
              <a:t>-id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0143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4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979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35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89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9196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492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00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01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44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99C9-B6FF-434F-A995-D24CB4A463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00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846716"/>
            <a:ext cx="7317432" cy="88562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513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保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380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保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278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保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862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保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0741" y="267494"/>
            <a:ext cx="811577" cy="349324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2771800" y="4924271"/>
            <a:ext cx="3600401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2016 NEW H3C Group. All rights reserved.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31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保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55" y="1758415"/>
            <a:ext cx="1434118" cy="61728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2771800" y="4924271"/>
            <a:ext cx="3600401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2016 NEW H3C Group. All rights reserved.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923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1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6" y="4905946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" y="4851131"/>
            <a:ext cx="9195039" cy="301036"/>
            <a:chOff x="1" y="6468174"/>
            <a:chExt cx="12260052" cy="401381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1184565" y="6468174"/>
              <a:ext cx="71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fld id="{758D0DAD-9C2B-4CE2-8897-28BF2D4AAF7E}" type="slidenum">
                <a:rPr lang="en-US" altLang="zh-CN" sz="120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pPr algn="r">
                  <a:spcBef>
                    <a:spcPct val="50000"/>
                  </a:spcBef>
                  <a:defRPr/>
                </a:pPr>
                <a:t>‹#›</a:t>
              </a:fld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1" y="6502400"/>
              <a:ext cx="12191223" cy="367155"/>
              <a:chOff x="0" y="3089"/>
              <a:chExt cx="7502" cy="150"/>
            </a:xfrm>
          </p:grpSpPr>
          <p:sp>
            <p:nvSpPr>
              <p:cNvPr id="15" name="Rectangle 5"/>
              <p:cNvSpPr>
                <a:spLocks noChangeArrowheads="1"/>
              </p:cNvSpPr>
              <p:nvPr userDrawn="1"/>
            </p:nvSpPr>
            <p:spPr bwMode="auto">
              <a:xfrm>
                <a:off x="276" y="3089"/>
                <a:ext cx="7226" cy="1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3089"/>
                <a:ext cx="150" cy="150"/>
              </a:xfrm>
              <a:prstGeom prst="rect">
                <a:avLst/>
              </a:prstGeom>
              <a:solidFill>
                <a:srgbClr val="D7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 userDrawn="1"/>
            </p:nvSpPr>
            <p:spPr bwMode="auto">
              <a:xfrm>
                <a:off x="150" y="3089"/>
                <a:ext cx="76" cy="15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 userDrawn="1"/>
            </p:nvSpPr>
            <p:spPr bwMode="auto">
              <a:xfrm>
                <a:off x="226" y="3089"/>
                <a:ext cx="50" cy="15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0883180" y="6541261"/>
              <a:ext cx="1376873" cy="328294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r>
                <a:rPr lang="en-US" altLang="zh-CN" sz="1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www.h3c.com</a:t>
              </a:r>
              <a:endPara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92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D1CED23-80DE-43F2-A7DF-76D45E9AB811}"/>
              </a:ext>
            </a:extLst>
          </p:cNvPr>
          <p:cNvSpPr/>
          <p:nvPr userDrawn="1"/>
        </p:nvSpPr>
        <p:spPr>
          <a:xfrm>
            <a:off x="0" y="1"/>
            <a:ext cx="9144000" cy="25076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91B05D9-437F-4CE6-A7BF-A86D27896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0672" y="1760613"/>
            <a:ext cx="1440000" cy="62129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85A3F96-425F-4D93-A272-88E3C5981F52}"/>
              </a:ext>
            </a:extLst>
          </p:cNvPr>
          <p:cNvSpPr/>
          <p:nvPr userDrawn="1"/>
        </p:nvSpPr>
        <p:spPr>
          <a:xfrm>
            <a:off x="3762001" y="2521229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32796FEA-79F3-460A-9228-BD37D3CA8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5376"/>
            <a:ext cx="9144000" cy="2771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xmlns="" id="{EA3A5745-C02E-4A34-92D5-535A428BB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897324"/>
            <a:ext cx="8496300" cy="301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0F352E2-C72C-45EE-A43A-E7047664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1" y="2787775"/>
            <a:ext cx="8492261" cy="10793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0" y="0"/>
            <a:ext cx="940868" cy="4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1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6" y="4905946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" y="4851131"/>
            <a:ext cx="9195039" cy="301036"/>
            <a:chOff x="1" y="6468174"/>
            <a:chExt cx="12260052" cy="401381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1184565" y="6468174"/>
              <a:ext cx="71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fld id="{758D0DAD-9C2B-4CE2-8897-28BF2D4AAF7E}" type="slidenum">
                <a:rPr lang="en-US" altLang="zh-CN" sz="120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pPr algn="r">
                  <a:spcBef>
                    <a:spcPct val="50000"/>
                  </a:spcBef>
                  <a:defRPr/>
                </a:pPr>
                <a:t>‹#›</a:t>
              </a:fld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1" y="6502400"/>
              <a:ext cx="12191223" cy="367155"/>
              <a:chOff x="0" y="3089"/>
              <a:chExt cx="7502" cy="150"/>
            </a:xfrm>
          </p:grpSpPr>
          <p:sp>
            <p:nvSpPr>
              <p:cNvPr id="15" name="Rectangle 5"/>
              <p:cNvSpPr>
                <a:spLocks noChangeArrowheads="1"/>
              </p:cNvSpPr>
              <p:nvPr userDrawn="1"/>
            </p:nvSpPr>
            <p:spPr bwMode="auto">
              <a:xfrm>
                <a:off x="276" y="3089"/>
                <a:ext cx="7226" cy="1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3089"/>
                <a:ext cx="150" cy="150"/>
              </a:xfrm>
              <a:prstGeom prst="rect">
                <a:avLst/>
              </a:prstGeom>
              <a:solidFill>
                <a:srgbClr val="D7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 userDrawn="1"/>
            </p:nvSpPr>
            <p:spPr bwMode="auto">
              <a:xfrm>
                <a:off x="150" y="3089"/>
                <a:ext cx="76" cy="15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 userDrawn="1"/>
            </p:nvSpPr>
            <p:spPr bwMode="auto">
              <a:xfrm>
                <a:off x="226" y="3089"/>
                <a:ext cx="50" cy="15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0883180" y="6541261"/>
              <a:ext cx="1376873" cy="328294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r>
                <a:rPr lang="en-US" altLang="zh-CN" sz="1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www.h3c.com</a:t>
              </a:r>
              <a:endPara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38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保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97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保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保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461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保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34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750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保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329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8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11" r:id="rId2"/>
    <p:sldLayoutId id="214748401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956376" y="4905945"/>
            <a:ext cx="1263487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00392" y="195486"/>
            <a:ext cx="80774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5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8" r:id="rId11"/>
    <p:sldLayoutId id="2147484010" r:id="rId12"/>
    <p:sldLayoutId id="2147484013" r:id="rId13"/>
    <p:sldLayoutId id="214748401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xmlns="" id="{397A3765-0E39-43C7-A5F1-0DFECC255C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4" b="11702"/>
          <a:stretch/>
        </p:blipFill>
        <p:spPr>
          <a:xfrm>
            <a:off x="0" y="1095376"/>
            <a:ext cx="9144000" cy="2771775"/>
          </a:xfrm>
        </p:spPr>
      </p:pic>
      <p:sp>
        <p:nvSpPr>
          <p:cNvPr id="17" name="标题 16">
            <a:extLst>
              <a:ext uri="{FF2B5EF4-FFF2-40B4-BE49-F238E27FC236}">
                <a16:creationId xmlns:a16="http://schemas.microsoft.com/office/drawing/2014/main" xmlns="" id="{E801F472-4E2E-4D04-9B1F-806366DD4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787775"/>
            <a:ext cx="9143999" cy="107937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交换机常见问题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排查介绍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5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问题处理第六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问：操作记录呢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？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会记错，但设备不会记错。在任何时候操作设备时，都要留下操作记录，留日后自己分析，或者作为说明问题的证据。空口无凭，很难说服任何人，所以不仅要自己养成记录的好习惯，也要让客户养成记录操作记录的好习惯。</a:t>
            </a:r>
          </a:p>
        </p:txBody>
      </p:sp>
    </p:spTree>
    <p:extLst>
      <p:ext uri="{BB962C8B-B14F-4D97-AF65-F5344CB8AC3E}">
        <p14:creationId xmlns:p14="http://schemas.microsoft.com/office/powerpoint/2010/main" val="16560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问题处理第七问：故障诊断呢？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 很多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时候客户急于恢复业务，要重启设备或者不再配合测试，这样留给我们定位的时间很少，此时一定要采集故障时的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DIAG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信息。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DIAG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信息里包含了这台设备运行状态的各种参数，是产品经历过多年网上问题洗礼总结的关键信息，所以通过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DIAG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往往能准确定位出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％网上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问题。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除了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DIAG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，还有”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LOGFILE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DIAG-MSG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DIAG-FILE”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都要收集，而且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DIAG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信息最好有故障时和正常时两份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67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问题处理第八问：用神器扫过诊断了么？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用神器扫过故障诊断么？查过公司发布的预警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公告，还有版本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补丁说明书，特性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手册，案例库的技术文档，还有操作手册中标注的使用注意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事项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？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</a:t>
            </a: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如果没法定位或无法确认，最后，将故障时间点，详细故障现象，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DIAG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LOGFILE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DIAG-FILE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，流统信息，操作记录等，有了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这些详细信息，问题也许很快能找到答案，否则就要花费大量的时间去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交流，影响处理效率。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07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13306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转发异常问题处理方法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769982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452180"/>
            <a:ext cx="583833" cy="585144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137002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767358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交换机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问题处理“八问”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45021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系统资源故障处理方法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281592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其他常见故障处理方法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281920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19736" y="3498774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常用基本维护命令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65056" y="350139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1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系统资源故障处理方法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936387"/>
            <a:ext cx="79208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系统资源故障章节包括：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CPU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内存占用率异常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单板异常故障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电源异常故障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风扇异常故障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环境温度异常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定位</a:t>
            </a:r>
            <a:r>
              <a:rPr lang="zh-CN" altLang="en-US" dirty="0" smtClean="0">
                <a:cs typeface="Times New Roman" pitchFamily="18" charset="0"/>
              </a:rPr>
              <a:t>思路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6554117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zh-CN" sz="1400" b="1" dirty="0">
                <a:solidFill>
                  <a:schemeClr val="tx1"/>
                </a:solidFill>
                <a:cs typeface="Times New Roman" pitchFamily="18" charset="0"/>
              </a:rPr>
              <a:t>STEP 1 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</a:t>
            </a:r>
            <a:r>
              <a:rPr lang="zh-CN" altLang="zh-CN" sz="1400" b="1" dirty="0">
                <a:solidFill>
                  <a:schemeClr val="tx1"/>
                </a:solidFill>
                <a:cs typeface="Times New Roman" pitchFamily="18" charset="0"/>
              </a:rPr>
              <a:t>确认哪个任务占用CPU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高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H3C-probe]display process </a:t>
            </a:r>
            <a:r>
              <a:rPr lang="en-US" altLang="zh-CN" sz="1200" b="1" dirty="0" err="1">
                <a:solidFill>
                  <a:schemeClr val="tx1"/>
                </a:solidFill>
                <a:cs typeface="Times New Roman" pitchFamily="18" charset="0"/>
              </a:rPr>
              <a:t>cpu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 slot </a:t>
            </a:r>
            <a:r>
              <a:rPr lang="en-US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endParaRPr lang="en-US" altLang="zh-CN" sz="12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CPU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utilization in 5 secs: 53.8%; 1 min: 53.9%; 5 mins: 54.0%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      JID      5Sec      1Min      5Min    Name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132     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0.0%      0.0%      0.0%    [L2X0]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137     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1.4%      1.4%      1.4%    [bLK0]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      146      0.0%      0.0%      0.0%     [FMCK]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n-US" altLang="zh-CN" sz="1200" dirty="0" smtClean="0">
                <a:solidFill>
                  <a:srgbClr val="FF0000"/>
                </a:solidFill>
                <a:cs typeface="Times New Roman" pitchFamily="18" charset="0"/>
              </a:rPr>
              <a:t>185      </a:t>
            </a:r>
            <a:r>
              <a:rPr lang="en-US" altLang="zh-CN" sz="1200" dirty="0">
                <a:solidFill>
                  <a:srgbClr val="FF0000"/>
                </a:solidFill>
                <a:cs typeface="Times New Roman" pitchFamily="18" charset="0"/>
              </a:rPr>
              <a:t>11.4%    11.4%    11.4%   [bRX1]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n-US" altLang="zh-CN" sz="1200" dirty="0" smtClean="0">
                <a:solidFill>
                  <a:srgbClr val="FF0000"/>
                </a:solidFill>
                <a:cs typeface="Times New Roman" pitchFamily="18" charset="0"/>
              </a:rPr>
              <a:t>186      </a:t>
            </a:r>
            <a:r>
              <a:rPr lang="en-US" altLang="zh-CN" sz="1200" dirty="0">
                <a:solidFill>
                  <a:srgbClr val="FF0000"/>
                </a:solidFill>
                <a:cs typeface="Times New Roman" pitchFamily="18" charset="0"/>
              </a:rPr>
              <a:t>15.7%    15.2%    16.3%   [bRX2]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      246      0.0%      0.0%      0.0%    </a:t>
            </a:r>
            <a:r>
              <a:rPr lang="en-US" altLang="zh-CN" sz="1200" dirty="0" err="1">
                <a:solidFill>
                  <a:schemeClr val="tx1"/>
                </a:solidFill>
                <a:cs typeface="Times New Roman" pitchFamily="18" charset="0"/>
              </a:rPr>
              <a:t>syslogd</a:t>
            </a:r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 307     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0.0%      0.0%      0.0%    </a:t>
            </a:r>
            <a:r>
              <a:rPr lang="en-US" altLang="zh-CN" sz="1200" dirty="0" err="1">
                <a:solidFill>
                  <a:schemeClr val="tx1"/>
                </a:solidFill>
                <a:cs typeface="Times New Roman" pitchFamily="18" charset="0"/>
              </a:rPr>
              <a:t>stpd</a:t>
            </a:r>
            <a:endParaRPr lang="zh-CN" altLang="zh-CN" sz="12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定位</a:t>
            </a:r>
            <a:r>
              <a:rPr lang="zh-CN" altLang="en-US" dirty="0" smtClean="0">
                <a:cs typeface="Times New Roman" pitchFamily="18" charset="0"/>
              </a:rPr>
              <a:t>思路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915566"/>
            <a:ext cx="7490221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：根据任务进一步确认诱发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CPU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高的原因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200" b="1" dirty="0" smtClean="0">
                <a:solidFill>
                  <a:schemeClr val="tx1"/>
                </a:solidFill>
                <a:cs typeface="Times New Roman" pitchFamily="18" charset="0"/>
              </a:rPr>
              <a:t>结合</a:t>
            </a:r>
            <a:r>
              <a:rPr lang="zh-CN" altLang="en-US" sz="1200" b="1" dirty="0">
                <a:solidFill>
                  <a:schemeClr val="tx1"/>
                </a:solidFill>
                <a:cs typeface="Times New Roman" pitchFamily="18" charset="0"/>
              </a:rPr>
              <a:t>其他手段、查看交换机上非正常的信息。常见的情况：</a:t>
            </a:r>
          </a:p>
          <a:p>
            <a:pPr marL="1028700" lvl="2" indent="-1714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不断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收到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STP TC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报文；</a:t>
            </a:r>
          </a:p>
          <a:p>
            <a:pPr marL="1028700" lvl="2" indent="-1714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CPU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报文非常多，可能有攻击报文的情况；</a:t>
            </a:r>
          </a:p>
          <a:p>
            <a:pPr marL="1028700" lvl="2" indent="-1714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配置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超规格等。</a:t>
            </a:r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200" b="1" dirty="0">
                <a:solidFill>
                  <a:schemeClr val="tx1"/>
                </a:solidFill>
                <a:cs typeface="Times New Roman" pitchFamily="18" charset="0"/>
              </a:rPr>
              <a:t>查看占用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CPU</a:t>
            </a:r>
            <a:r>
              <a:rPr lang="zh-CN" altLang="en-US" sz="1200" b="1" dirty="0">
                <a:solidFill>
                  <a:schemeClr val="tx1"/>
                </a:solidFill>
                <a:cs typeface="Times New Roman" pitchFamily="18" charset="0"/>
              </a:rPr>
              <a:t>时间长任务的调用栈反馈给开发（最后采用的方法</a:t>
            </a:r>
            <a:r>
              <a:rPr lang="zh-CN" altLang="en-US" sz="1200" b="1" dirty="0" smtClean="0">
                <a:solidFill>
                  <a:schemeClr val="tx1"/>
                </a:solidFill>
                <a:cs typeface="Times New Roman" pitchFamily="18" charset="0"/>
              </a:rPr>
              <a:t>）</a:t>
            </a:r>
            <a:endParaRPr lang="en-US" altLang="zh-CN" sz="1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028700" lvl="2" indent="-1714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[H3C]display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process name </a:t>
            </a:r>
            <a:r>
              <a:rPr lang="en-US" altLang="zh-CN" sz="1200" i="1" dirty="0" err="1">
                <a:solidFill>
                  <a:schemeClr val="tx1"/>
                </a:solidFill>
                <a:cs typeface="Times New Roman" pitchFamily="18" charset="0"/>
              </a:rPr>
              <a:t>process_name</a:t>
            </a:r>
            <a:endParaRPr lang="en-US" altLang="zh-CN" sz="1200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1028700" lvl="2" indent="-1714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[H3C-probe]follow process </a:t>
            </a:r>
            <a:r>
              <a:rPr lang="en-US" altLang="zh-CN" sz="1200" i="1" dirty="0">
                <a:solidFill>
                  <a:schemeClr val="tx1"/>
                </a:solidFill>
                <a:cs typeface="Times New Roman" pitchFamily="18" charset="0"/>
              </a:rPr>
              <a:t>JID</a:t>
            </a:r>
            <a:endParaRPr lang="zh-CN" altLang="en-US" sz="12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查看</a:t>
            </a:r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报文统计的</a:t>
            </a:r>
            <a:r>
              <a:rPr lang="zh-CN" altLang="en-US" dirty="0" smtClean="0">
                <a:cs typeface="Times New Roman" pitchFamily="18" charset="0"/>
              </a:rPr>
              <a:t>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8210550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：查看上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CPU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报文统计数据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[H3C-probe]debug </a:t>
            </a:r>
            <a:r>
              <a:rPr lang="en-US" altLang="zh-CN" sz="1200" b="1" dirty="0" err="1">
                <a:solidFill>
                  <a:schemeClr val="tx1"/>
                </a:solidFill>
                <a:cs typeface="Times New Roman" pitchFamily="18" charset="0"/>
              </a:rPr>
              <a:t>rxtx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 show slot 1 chip </a:t>
            </a:r>
            <a:r>
              <a:rPr lang="en-US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0</a:t>
            </a:r>
          </a:p>
          <a:p>
            <a:pPr marL="514350" lvl="1" indent="0">
              <a:lnSpc>
                <a:spcPct val="100000"/>
              </a:lnSpc>
              <a:spcBef>
                <a:spcPct val="0"/>
              </a:spcBef>
            </a:pP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 ....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 P01_rx=0          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P02_rx=0           P03_rx=0           P04_rx=0          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P05_rx=0           P06_rx=0           P07_rx=0           P08_rx=0          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P09_rx=0           P10_rx=0           P11_rx=1606466     P12_rx=0          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 ….</a:t>
            </a:r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P49_rx=0          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P50_rx=0           P51_rx=0           P52_rx=0          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P</a:t>
            </a:r>
            <a:r>
              <a:rPr lang="en-US" altLang="zh-CN" sz="1200" b="1" dirty="0">
                <a:solidFill>
                  <a:srgbClr val="FF0000"/>
                </a:solidFill>
                <a:cs typeface="Times New Roman" pitchFamily="18" charset="0"/>
              </a:rPr>
              <a:t>53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_rx=0 </a:t>
            </a:r>
            <a:endParaRPr lang="en-US" altLang="zh-CN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/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/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说明：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P</a:t>
            </a:r>
            <a:r>
              <a:rPr lang="en-US" altLang="zh-CN" sz="1200" b="1" dirty="0" smtClean="0">
                <a:solidFill>
                  <a:srgbClr val="FF0000"/>
                </a:solidFill>
                <a:cs typeface="Times New Roman" pitchFamily="18" charset="0"/>
              </a:rPr>
              <a:t>XX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为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端口信息是芯片端口号，可以通过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debug port map slot 1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查看芯片端口对应的面板端口号。</a:t>
            </a:r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查看</a:t>
            </a:r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报文统计的</a:t>
            </a:r>
            <a:r>
              <a:rPr lang="zh-CN" altLang="en-US" dirty="0" smtClean="0">
                <a:cs typeface="Times New Roman" pitchFamily="18" charset="0"/>
              </a:rPr>
              <a:t>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8210550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：查看上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CPU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协议报文软件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CAR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统计数据</a:t>
            </a:r>
            <a:endParaRPr lang="zh-CN" altLang="en-US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[H3C-probe]debug </a:t>
            </a:r>
            <a:r>
              <a:rPr lang="en-US" altLang="zh-CN" sz="1200" b="1" dirty="0" err="1">
                <a:solidFill>
                  <a:schemeClr val="tx1"/>
                </a:solidFill>
                <a:cs typeface="Times New Roman" pitchFamily="18" charset="0"/>
              </a:rPr>
              <a:t>rxtx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  <a:cs typeface="Times New Roman" pitchFamily="18" charset="0"/>
              </a:rPr>
              <a:t>softcar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 show slot 2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 ID  </a:t>
            </a: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Type         </a:t>
            </a:r>
            <a:r>
              <a:rPr lang="en-US" altLang="zh-CN" sz="1100" dirty="0" err="1" smtClean="0">
                <a:solidFill>
                  <a:schemeClr val="tx1"/>
                </a:solidFill>
                <a:cs typeface="Times New Roman" pitchFamily="18" charset="0"/>
              </a:rPr>
              <a:t>RcvPps</a:t>
            </a: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altLang="zh-CN" sz="1100" dirty="0" err="1" smtClean="0">
                <a:solidFill>
                  <a:schemeClr val="tx1"/>
                </a:solidFill>
                <a:cs typeface="Times New Roman" pitchFamily="18" charset="0"/>
              </a:rPr>
              <a:t>Rcv_All</a:t>
            </a: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altLang="zh-CN" sz="1100" dirty="0" err="1" smtClean="0">
                <a:solidFill>
                  <a:schemeClr val="tx1"/>
                </a:solidFill>
                <a:cs typeface="Times New Roman" pitchFamily="18" charset="0"/>
              </a:rPr>
              <a:t>DisPkt_All</a:t>
            </a: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100" dirty="0" err="1">
                <a:solidFill>
                  <a:schemeClr val="tx1"/>
                </a:solidFill>
                <a:cs typeface="Times New Roman" pitchFamily="18" charset="0"/>
              </a:rPr>
              <a:t>Pps</a:t>
            </a: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chemeClr val="tx1"/>
                </a:solidFill>
                <a:cs typeface="Times New Roman" pitchFamily="18" charset="0"/>
              </a:rPr>
              <a:t>Dyn</a:t>
            </a: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100" dirty="0" err="1">
                <a:solidFill>
                  <a:schemeClr val="tx1"/>
                </a:solidFill>
                <a:cs typeface="Times New Roman" pitchFamily="18" charset="0"/>
              </a:rPr>
              <a:t>Swi</a:t>
            </a: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 Hash </a:t>
            </a:r>
            <a:r>
              <a:rPr lang="en-US" altLang="zh-CN" sz="1100" dirty="0" err="1">
                <a:solidFill>
                  <a:schemeClr val="tx1"/>
                </a:solidFill>
                <a:cs typeface="Times New Roman" pitchFamily="18" charset="0"/>
              </a:rPr>
              <a:t>ACLmax</a:t>
            </a:r>
            <a:endParaRPr lang="en-US" altLang="zh-CN" sz="11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 0   </a:t>
            </a: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ROOT            </a:t>
            </a: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0        0          </a:t>
            </a: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0          1000 </a:t>
            </a: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S   </a:t>
            </a:r>
            <a:r>
              <a:rPr lang="en-US" altLang="zh-CN" sz="1100" dirty="0">
                <a:solidFill>
                  <a:schemeClr val="tx1"/>
                </a:solidFill>
                <a:cs typeface="Times New Roman" pitchFamily="18" charset="0"/>
              </a:rPr>
              <a:t>On  SMAC 0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  1   ISIS                0        0          0          200         D   On  SMAC 8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  2   ESIS               0        0          0          100         S   On  SMAC 8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  3   CLNP             0        0          0          100         S   On  SMAC 8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  4   VRRP             0        0          0          300         S   On  SMAC 8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  ...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 smtClean="0">
                <a:solidFill>
                  <a:srgbClr val="FF0000"/>
                </a:solidFill>
                <a:cs typeface="Times New Roman" pitchFamily="18" charset="0"/>
              </a:rPr>
              <a:t>        29  ARP              0      6512         0          2000       S   On  SMAC 8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100" dirty="0" smtClean="0">
                <a:solidFill>
                  <a:schemeClr val="tx1"/>
                </a:solidFill>
                <a:cs typeface="Times New Roman" pitchFamily="18" charset="0"/>
              </a:rPr>
              <a:t>        30  ARP_REPLY           0      1520       0          2000       S   On  SMAC 8</a:t>
            </a:r>
          </a:p>
        </p:txBody>
      </p:sp>
    </p:spTree>
    <p:extLst>
      <p:ext uri="{BB962C8B-B14F-4D97-AF65-F5344CB8AC3E}">
        <p14:creationId xmlns:p14="http://schemas.microsoft.com/office/powerpoint/2010/main" val="5937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查看</a:t>
            </a:r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报文统计的</a:t>
            </a:r>
            <a:r>
              <a:rPr lang="zh-CN" altLang="en-US" dirty="0" smtClean="0">
                <a:cs typeface="Times New Roman" pitchFamily="18" charset="0"/>
              </a:rPr>
              <a:t>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8210550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：按条件查看上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CPU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报文的统计数据</a:t>
            </a:r>
            <a:endParaRPr lang="zh-CN" altLang="en-US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H3C-probe]debug </a:t>
            </a:r>
            <a:r>
              <a:rPr lang="en-US" altLang="zh-CN" sz="1200" b="1" dirty="0" err="1">
                <a:solidFill>
                  <a:schemeClr val="tx1"/>
                </a:solidFill>
                <a:cs typeface="Times New Roman" pitchFamily="18" charset="0"/>
              </a:rPr>
              <a:t>rxtx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 catch by ? </a:t>
            </a:r>
            <a:endParaRPr lang="en-US" altLang="zh-CN" sz="1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</a:pPr>
            <a:r>
              <a:rPr lang="en-US" altLang="zh-CN" sz="9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chemeClr val="tx1"/>
                </a:solidFill>
                <a:cs typeface="Times New Roman" pitchFamily="18" charset="0"/>
              </a:rPr>
              <a:t>        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dip    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Dest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IP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   </a:t>
            </a:r>
            <a:r>
              <a:rPr lang="en-US" altLang="zh-CN" sz="1000" dirty="0" err="1" smtClean="0">
                <a:solidFill>
                  <a:schemeClr val="tx1"/>
                </a:solidFill>
                <a:cs typeface="Times New Roman" pitchFamily="18" charset="0"/>
              </a:rPr>
              <a:t>dmac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Dest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packet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mac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   </a:t>
            </a:r>
            <a:r>
              <a:rPr lang="en-US" altLang="zh-CN" sz="1000" dirty="0" err="1" smtClean="0">
                <a:solidFill>
                  <a:schemeClr val="tx1"/>
                </a:solidFill>
                <a:cs typeface="Times New Roman" pitchFamily="18" charset="0"/>
              </a:rPr>
              <a:t>etype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Packet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type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    sip     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Source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IP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   </a:t>
            </a:r>
            <a:r>
              <a:rPr lang="en-US" altLang="zh-CN" sz="1000" dirty="0" err="1" smtClean="0">
                <a:solidFill>
                  <a:schemeClr val="tx1"/>
                </a:solidFill>
                <a:cs typeface="Times New Roman" pitchFamily="18" charset="0"/>
              </a:rPr>
              <a:t>smac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Source packet mac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   …</a:t>
            </a:r>
          </a:p>
          <a:p>
            <a:pPr marL="457200" lvl="1" indent="0"/>
            <a:r>
              <a:rPr lang="en-US" altLang="zh-CN" sz="1000" b="1" dirty="0">
                <a:solidFill>
                  <a:schemeClr val="tx1"/>
                </a:solidFill>
                <a:cs typeface="Times New Roman" pitchFamily="18" charset="0"/>
              </a:rPr>
              <a:t>         </a:t>
            </a:r>
            <a:r>
              <a:rPr lang="en-US" altLang="zh-CN" sz="1000" b="1" dirty="0" smtClean="0">
                <a:solidFill>
                  <a:schemeClr val="tx1"/>
                </a:solidFill>
                <a:cs typeface="Times New Roman" pitchFamily="18" charset="0"/>
              </a:rPr>
              <a:t>[H3C-probe]debug </a:t>
            </a:r>
            <a:r>
              <a:rPr lang="en-US" altLang="zh-CN" sz="1000" b="1" dirty="0" err="1">
                <a:solidFill>
                  <a:schemeClr val="tx1"/>
                </a:solidFill>
                <a:cs typeface="Times New Roman" pitchFamily="18" charset="0"/>
              </a:rPr>
              <a:t>rxtx</a:t>
            </a:r>
            <a:r>
              <a:rPr lang="en-US" altLang="zh-CN" sz="1000" b="1" dirty="0">
                <a:solidFill>
                  <a:schemeClr val="tx1"/>
                </a:solidFill>
                <a:cs typeface="Times New Roman" pitchFamily="18" charset="0"/>
              </a:rPr>
              <a:t> catch by sip slot 1</a:t>
            </a:r>
          </a:p>
          <a:p>
            <a:pPr marL="457200" lvl="1" indent="0"/>
            <a:r>
              <a:rPr lang="en-US" altLang="zh-CN" sz="1000" b="1" dirty="0" smtClean="0">
                <a:solidFill>
                  <a:schemeClr val="tx1"/>
                </a:solidFill>
                <a:cs typeface="Times New Roman" pitchFamily="18" charset="0"/>
              </a:rPr>
              <a:t>         [H3C-probe]debug </a:t>
            </a:r>
            <a:r>
              <a:rPr lang="en-US" altLang="zh-CN" sz="1000" b="1" dirty="0" err="1">
                <a:solidFill>
                  <a:schemeClr val="tx1"/>
                </a:solidFill>
                <a:cs typeface="Times New Roman" pitchFamily="18" charset="0"/>
              </a:rPr>
              <a:t>rxtx</a:t>
            </a:r>
            <a:r>
              <a:rPr lang="en-US" altLang="zh-CN" sz="1000" b="1" dirty="0">
                <a:solidFill>
                  <a:schemeClr val="tx1"/>
                </a:solidFill>
                <a:cs typeface="Times New Roman" pitchFamily="18" charset="0"/>
              </a:rPr>
              <a:t> catch end slot </a:t>
            </a:r>
            <a:r>
              <a:rPr lang="en-US" altLang="zh-CN" sz="1000" b="1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0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b="1" dirty="0" smtClean="0">
                <a:solidFill>
                  <a:schemeClr val="tx1"/>
                </a:solidFill>
                <a:cs typeface="Times New Roman" pitchFamily="18" charset="0"/>
              </a:rPr>
              <a:t>       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The 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Catch Result of sip is :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    100.1.1.14 -------- 21 </a:t>
            </a:r>
          </a:p>
          <a:p>
            <a:pPr marL="457200" lvl="1" indent="0">
              <a:lnSpc>
                <a:spcPct val="100000"/>
              </a:lnSpc>
            </a:pP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    100.1.1.10 -------- 20 </a:t>
            </a:r>
          </a:p>
          <a:p>
            <a:pPr marL="457200" lvl="1" indent="0"/>
            <a:r>
              <a:rPr lang="zh-CN" altLang="en-US" sz="1000" dirty="0" smtClean="0">
                <a:solidFill>
                  <a:schemeClr val="tx1"/>
                </a:solidFill>
                <a:cs typeface="Times New Roman" pitchFamily="18" charset="0"/>
              </a:rPr>
              <a:t>         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说明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：这里只举例了按照源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IP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统计，其他方式可按照实际情况操作</a:t>
            </a:r>
            <a:r>
              <a:rPr lang="zh-CN" altLang="en-US" sz="1000" dirty="0">
                <a:solidFill>
                  <a:schemeClr val="tx1"/>
                </a:solidFill>
                <a:cs typeface="Times New Roman" pitchFamily="18" charset="0"/>
              </a:rPr>
              <a:t>。</a:t>
            </a:r>
            <a:endParaRPr lang="en-US" altLang="zh-CN" sz="10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98742" y="1383506"/>
            <a:ext cx="63114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熟悉交换机问题处理“八问”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熟悉常用的故障排查手段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熟悉常见故障的排查案例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掌握基本维护命令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136817" y="1329929"/>
            <a:ext cx="6930551" cy="2408788"/>
            <a:chOff x="480" y="1008"/>
            <a:chExt cx="4368" cy="2544"/>
          </a:xfrm>
        </p:grpSpPr>
        <p:sp>
          <p:nvSpPr>
            <p:cNvPr id="6149" name="AutoShape 9"/>
            <p:cNvSpPr>
              <a:spLocks noChangeArrowheads="1"/>
            </p:cNvSpPr>
            <p:nvPr/>
          </p:nvSpPr>
          <p:spPr bwMode="auto">
            <a:xfrm>
              <a:off x="485" y="1008"/>
              <a:ext cx="4363" cy="2544"/>
            </a:xfrm>
            <a:prstGeom prst="foldedCorner">
              <a:avLst>
                <a:gd name="adj" fmla="val 0"/>
              </a:avLst>
            </a:prstGeom>
            <a:noFill/>
            <a:ln w="285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480" y="2042"/>
              <a:ext cx="104" cy="47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4744" y="2042"/>
              <a:ext cx="104" cy="47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标题 30">
            <a:extLst>
              <a:ext uri="{FF2B5EF4-FFF2-40B4-BE49-F238E27FC236}">
                <a16:creationId xmlns:a16="http://schemas.microsoft.com/office/drawing/2014/main" xmlns="" id="{ACB9E848-8174-462F-8223-E35AF18EC1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1" y="523292"/>
            <a:ext cx="7315200" cy="45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D700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 smtClean="0">
                <a:solidFill>
                  <a:srgbClr val="D700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</a:t>
            </a:r>
            <a:r>
              <a:rPr lang="zh-CN" altLang="en-US" sz="2400" b="1" dirty="0">
                <a:solidFill>
                  <a:srgbClr val="D700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完本课程，您应该能够：</a:t>
            </a:r>
          </a:p>
        </p:txBody>
      </p:sp>
    </p:spTree>
    <p:extLst>
      <p:ext uri="{BB962C8B-B14F-4D97-AF65-F5344CB8AC3E}">
        <p14:creationId xmlns:p14="http://schemas.microsoft.com/office/powerpoint/2010/main" val="33851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查看上</a:t>
            </a:r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报文的方法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79562"/>
            <a:ext cx="7922269" cy="19802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：设定过滤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报文的规则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[H3C-probe]display </a:t>
            </a:r>
            <a:r>
              <a:rPr lang="en-US" altLang="zh-CN" sz="1200" b="1" dirty="0" err="1">
                <a:solidFill>
                  <a:schemeClr val="tx1"/>
                </a:solidFill>
                <a:cs typeface="Times New Roman" pitchFamily="18" charset="0"/>
              </a:rPr>
              <a:t>rxtx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  <a:cs typeface="Times New Roman" pitchFamily="18" charset="0"/>
              </a:rPr>
              <a:t>dest_mac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 0180-c200-0000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说明：可以设定很多过滤条件，命令行里边有帮助，例如：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Broadcast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cos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err="1" smtClean="0">
                <a:solidFill>
                  <a:schemeClr val="tx1"/>
                </a:solidFill>
                <a:cs typeface="Times New Roman" pitchFamily="18" charset="0"/>
              </a:rPr>
              <a:t>dest_mac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，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dip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err="1" smtClean="0">
                <a:solidFill>
                  <a:schemeClr val="tx1"/>
                </a:solidFill>
                <a:cs typeface="Times New Roman" pitchFamily="18" charset="0"/>
              </a:rPr>
              <a:t>etype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err="1" smtClean="0">
                <a:solidFill>
                  <a:schemeClr val="tx1"/>
                </a:solidFill>
                <a:cs typeface="Times New Roman" pitchFamily="18" charset="0"/>
              </a:rPr>
              <a:t>iptype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port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reason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receive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sip 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send 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err="1" smtClean="0">
                <a:solidFill>
                  <a:schemeClr val="tx1"/>
                </a:solidFill>
                <a:cs typeface="Times New Roman" pitchFamily="18" charset="0"/>
              </a:rPr>
              <a:t>source_mac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en-US" altLang="zh-CN" sz="1200" dirty="0" err="1" smtClean="0">
                <a:solidFill>
                  <a:schemeClr val="tx1"/>
                </a:solidFill>
                <a:cs typeface="Times New Roman" pitchFamily="18" charset="0"/>
              </a:rPr>
              <a:t>vlan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...</a:t>
            </a:r>
            <a:endParaRPr lang="en-US" altLang="zh-CN" sz="7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查看上</a:t>
            </a:r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报文的方法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8210550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：打印并查看上送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CPU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报文内容</a:t>
            </a:r>
            <a:endParaRPr lang="pt-BR" altLang="zh-CN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zh-CN" sz="1200" b="1" dirty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pt-BR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H3C-</a:t>
            </a:r>
            <a:r>
              <a:rPr lang="en-US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probe</a:t>
            </a:r>
            <a:r>
              <a:rPr lang="pt-BR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]debug </a:t>
            </a:r>
            <a:r>
              <a:rPr lang="pt-BR" altLang="zh-CN" sz="1200" b="1" dirty="0">
                <a:solidFill>
                  <a:schemeClr val="tx1"/>
                </a:solidFill>
                <a:cs typeface="Times New Roman" pitchFamily="18" charset="0"/>
              </a:rPr>
              <a:t>rxtx -c 100 </a:t>
            </a:r>
            <a:r>
              <a:rPr lang="pt-BR" altLang="zh-CN" sz="1200" b="1" dirty="0" smtClean="0">
                <a:solidFill>
                  <a:schemeClr val="tx1"/>
                </a:solidFill>
                <a:cs typeface="Times New Roman" pitchFamily="18" charset="0"/>
              </a:rPr>
              <a:t>pkt 1</a:t>
            </a:r>
            <a:endParaRPr lang="en-US" altLang="zh-CN" sz="1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857250" lvl="2" indent="0"/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*Jul 29 13:49:23:857 2019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H3C DRVPLAT/7/</a:t>
            </a:r>
            <a:r>
              <a:rPr lang="en-US" altLang="zh-CN" sz="1000" dirty="0" err="1" smtClean="0">
                <a:solidFill>
                  <a:schemeClr val="tx1"/>
                </a:solidFill>
                <a:cs typeface="Times New Roman" pitchFamily="18" charset="0"/>
              </a:rPr>
              <a:t>RxTxDebug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Slot=1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; </a:t>
            </a:r>
          </a:p>
          <a:p>
            <a:pPr marL="857250" lvl="2" indent="0"/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DPP Rx: unit=0,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rcpu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=N,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fwd_type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=trap, trap=Y[code=231(user_defined_4)/qualifier=0], snoop=N[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cmd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=-],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sys_port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=0x08ff(</a:t>
            </a:r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mod=144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port=16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),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hdr_size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=28,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pkt_size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=85,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tc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=2, cos=1,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fwd_code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=7,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rif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=20,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ac=0</a:t>
            </a:r>
          </a:p>
          <a:p>
            <a:pPr marL="857250" lvl="2" indent="0"/>
            <a:r>
              <a:rPr lang="en-US" altLang="zh-CN" sz="1000" dirty="0"/>
              <a:t> </a:t>
            </a:r>
            <a:r>
              <a:rPr lang="en-US" altLang="zh-CN" sz="1000" dirty="0" smtClean="0"/>
              <a:t>-----------------------------------------------------</a:t>
            </a:r>
            <a:endParaRPr lang="en-US" altLang="zh-CN" sz="1000" dirty="0">
              <a:solidFill>
                <a:schemeClr val="tx1"/>
              </a:solidFill>
              <a:cs typeface="Times New Roman" pitchFamily="18" charset="0"/>
            </a:endParaRPr>
          </a:p>
          <a:p>
            <a:pPr marL="857250" lvl="2" indent="0"/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0000  01 80 c2 00 00 0e 00 0f e2 5b 18 c9 81 00 00 01 </a:t>
            </a:r>
            <a:endParaRPr lang="en-US" altLang="zh-CN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857250" lvl="2" indent="0"/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….</a:t>
            </a:r>
            <a:endParaRPr lang="en-US" altLang="zh-CN" sz="10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[H3C-probe]debug </a:t>
            </a:r>
            <a:r>
              <a:rPr lang="en-US" altLang="zh-CN" sz="1200" dirty="0" err="1">
                <a:solidFill>
                  <a:schemeClr val="tx1"/>
                </a:solidFill>
                <a:cs typeface="Times New Roman" pitchFamily="18" charset="0"/>
              </a:rPr>
              <a:t>rxtx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[-c &lt;</a:t>
            </a:r>
            <a:r>
              <a:rPr lang="en-US" altLang="zh-CN" sz="1200" dirty="0" err="1">
                <a:solidFill>
                  <a:schemeClr val="tx1"/>
                </a:solidFill>
                <a:cs typeface="Times New Roman" pitchFamily="18" charset="0"/>
              </a:rPr>
              <a:t>num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&gt;] [-s &lt;length&gt;] </a:t>
            </a:r>
            <a:r>
              <a:rPr lang="en-US" altLang="zh-CN" sz="1200" dirty="0" err="1">
                <a:solidFill>
                  <a:schemeClr val="tx1"/>
                </a:solidFill>
                <a:cs typeface="Times New Roman" pitchFamily="18" charset="0"/>
              </a:rPr>
              <a:t>pkt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slot &lt;</a:t>
            </a:r>
            <a:r>
              <a:rPr lang="en-US" altLang="zh-CN" sz="1200" dirty="0" err="1" smtClean="0">
                <a:solidFill>
                  <a:schemeClr val="tx1"/>
                </a:solidFill>
                <a:cs typeface="Times New Roman" pitchFamily="18" charset="0"/>
              </a:rPr>
              <a:t>slot_num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&gt;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参数说明：</a:t>
            </a:r>
            <a:endParaRPr lang="zh-CN" altLang="en-US" sz="1200" dirty="0">
              <a:solidFill>
                <a:schemeClr val="tx1"/>
              </a:solidFill>
              <a:cs typeface="Times New Roman" pitchFamily="18" charset="0"/>
            </a:endParaRPr>
          </a:p>
          <a:p>
            <a:pPr marL="857250" lvl="2" indent="0"/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-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c &lt;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num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&gt;</a:t>
            </a:r>
            <a:r>
              <a:rPr lang="zh-CN" altLang="en-US" sz="1000" dirty="0">
                <a:solidFill>
                  <a:schemeClr val="tx1"/>
                </a:solidFill>
                <a:cs typeface="Times New Roman" pitchFamily="18" charset="0"/>
              </a:rPr>
              <a:t>：显示报文的个数，缺省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10</a:t>
            </a:r>
            <a:r>
              <a:rPr lang="zh-CN" altLang="en-US" sz="1000" dirty="0">
                <a:solidFill>
                  <a:schemeClr val="tx1"/>
                </a:solidFill>
                <a:cs typeface="Times New Roman" pitchFamily="18" charset="0"/>
              </a:rPr>
              <a:t>个；</a:t>
            </a:r>
          </a:p>
          <a:p>
            <a:pPr marL="857250" lvl="2" indent="0"/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-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s &lt;length&gt;</a:t>
            </a:r>
            <a:r>
              <a:rPr lang="zh-CN" altLang="en-US" sz="1000" dirty="0">
                <a:solidFill>
                  <a:schemeClr val="tx1"/>
                </a:solidFill>
                <a:cs typeface="Times New Roman" pitchFamily="18" charset="0"/>
              </a:rPr>
              <a:t>：显示报文的长度，缺省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64</a:t>
            </a:r>
            <a:r>
              <a:rPr lang="zh-CN" altLang="en-US" sz="1000" dirty="0">
                <a:solidFill>
                  <a:schemeClr val="tx1"/>
                </a:solidFill>
                <a:cs typeface="Times New Roman" pitchFamily="18" charset="0"/>
              </a:rPr>
              <a:t>字节；</a:t>
            </a:r>
          </a:p>
          <a:p>
            <a:pPr marL="857250" lvl="2" indent="0"/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err="1" smtClean="0">
                <a:solidFill>
                  <a:schemeClr val="tx1"/>
                </a:solidFill>
                <a:cs typeface="Times New Roman" pitchFamily="18" charset="0"/>
              </a:rPr>
              <a:t>pkt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&lt;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slot_num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&gt;</a:t>
            </a:r>
            <a:r>
              <a:rPr lang="zh-CN" altLang="en-US" sz="1000" dirty="0">
                <a:solidFill>
                  <a:schemeClr val="tx1"/>
                </a:solidFill>
                <a:cs typeface="Times New Roman" pitchFamily="18" charset="0"/>
              </a:rPr>
              <a:t>：具体的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slot</a:t>
            </a:r>
            <a:r>
              <a:rPr lang="zh-CN" altLang="en-US" sz="1000" dirty="0">
                <a:solidFill>
                  <a:schemeClr val="tx1"/>
                </a:solidFill>
                <a:cs typeface="Times New Roman" pitchFamily="18" charset="0"/>
              </a:rPr>
              <a:t>号</a:t>
            </a:r>
            <a:r>
              <a:rPr lang="zh-CN" altLang="en-US" sz="1000" dirty="0" smtClean="0">
                <a:solidFill>
                  <a:schemeClr val="tx1"/>
                </a:solidFill>
                <a:cs typeface="Times New Roman" pitchFamily="18" charset="0"/>
              </a:rPr>
              <a:t>。</a:t>
            </a:r>
            <a:endParaRPr lang="en-US" altLang="zh-CN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45351"/>
              </p:ext>
            </p:extLst>
          </p:nvPr>
        </p:nvGraphicFramePr>
        <p:xfrm>
          <a:off x="6948264" y="3867894"/>
          <a:ext cx="1405903" cy="53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包装程序外壳对象" showAsIcon="1" r:id="rId4" imgW="2259360" imgH="863640" progId="Package">
                  <p:embed/>
                </p:oleObj>
              </mc:Choice>
              <mc:Fallback>
                <p:oleObj name="包装程序外壳对象" showAsIcon="1" r:id="rId4" imgW="225936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8264" y="3867894"/>
                        <a:ext cx="1405903" cy="537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4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-Debug</a:t>
            </a:r>
            <a:r>
              <a:rPr lang="zh-CN" altLang="en-US" dirty="0">
                <a:cs typeface="Times New Roman" pitchFamily="18" charset="0"/>
              </a:rPr>
              <a:t>报文转换抓包的方法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562229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：截取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debug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报文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内容，并保存为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txt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文本</a:t>
            </a:r>
            <a:endParaRPr lang="pt-BR" altLang="zh-CN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zh-CN" sz="1200" b="1" dirty="0">
                <a:solidFill>
                  <a:schemeClr val="tx1"/>
                </a:solidFill>
                <a:cs typeface="Times New Roman" pitchFamily="18" charset="0"/>
              </a:rPr>
              <a:t>[H3C-</a:t>
            </a:r>
            <a:r>
              <a:rPr lang="en-US" altLang="zh-CN" sz="1200" b="1" dirty="0">
                <a:solidFill>
                  <a:schemeClr val="tx1"/>
                </a:solidFill>
                <a:cs typeface="Times New Roman" pitchFamily="18" charset="0"/>
              </a:rPr>
              <a:t>probe</a:t>
            </a:r>
            <a:r>
              <a:rPr lang="pt-BR" altLang="zh-CN" sz="1200" b="1" dirty="0">
                <a:solidFill>
                  <a:schemeClr val="tx1"/>
                </a:solidFill>
                <a:cs typeface="Times New Roman" pitchFamily="18" charset="0"/>
              </a:rPr>
              <a:t>]debug rxtx -c 100 pkt 1</a:t>
            </a:r>
            <a:endParaRPr lang="en-US" altLang="zh-CN" sz="12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857250" lvl="2" indent="0"/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*Jul 29 13:49:23:857 2019 H3C DRVPLAT/7/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RxTxDebug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: Slot=1; </a:t>
            </a:r>
          </a:p>
          <a:p>
            <a:pPr marL="857250" lvl="2" indent="0"/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DPP Rx: unit=0,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rcpu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=N,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fwd_type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=trap, trap=Y[code=231(user_defined_4)/qualifier=0], snoop=N[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cmd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=-],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sys_port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=0x08ff(mod=144/port=16),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hdr_size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=28,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pkt_size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=85,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tc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=2, cos=1,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fwd_code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=7,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rif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=20, ac=0</a:t>
            </a:r>
          </a:p>
          <a:p>
            <a:pPr marL="857250" lvl="2" indent="0"/>
            <a:r>
              <a:rPr lang="en-US" altLang="zh-CN" sz="1000" dirty="0"/>
              <a:t> -----------------------------------------------------</a:t>
            </a:r>
            <a:endParaRPr lang="en-US" altLang="zh-CN" sz="1000" dirty="0">
              <a:solidFill>
                <a:schemeClr val="tx1"/>
              </a:solidFill>
              <a:cs typeface="Times New Roman" pitchFamily="18" charset="0"/>
            </a:endParaRPr>
          </a:p>
          <a:p>
            <a:pPr marL="857250" lvl="2" indent="0"/>
            <a:r>
              <a:rPr lang="en-US" altLang="zh-CN" sz="1000" dirty="0" smtClean="0">
                <a:solidFill>
                  <a:srgbClr val="FF0000"/>
                </a:solidFill>
                <a:cs typeface="Times New Roman" pitchFamily="18" charset="0"/>
              </a:rPr>
              <a:t> 0000  </a:t>
            </a:r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00 23 89 28 74 b5 00 0f e2 41 94 e4 81 00 00 01 </a:t>
            </a:r>
          </a:p>
          <a:p>
            <a:pPr marL="857250" lvl="2" indent="0"/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 0010  08 00 45 c0 00 43 8b da 00 00 </a:t>
            </a:r>
            <a:r>
              <a:rPr lang="en-US" altLang="zh-CN" sz="1000" dirty="0" err="1">
                <a:solidFill>
                  <a:srgbClr val="FF0000"/>
                </a:solidFill>
                <a:cs typeface="Times New Roman" pitchFamily="18" charset="0"/>
              </a:rPr>
              <a:t>ff</a:t>
            </a:r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 06 2b 0f 01 01 </a:t>
            </a:r>
          </a:p>
          <a:p>
            <a:pPr marL="857250" lvl="2" indent="0"/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 0020  01 09 01 01 01 01 00 17 0b 6c da 7f 53 40 f2 11 </a:t>
            </a:r>
          </a:p>
          <a:p>
            <a:pPr marL="857250" lvl="2" indent="0"/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 0030  </a:t>
            </a:r>
            <a:r>
              <a:rPr lang="en-US" altLang="zh-CN" sz="1000" dirty="0" err="1">
                <a:solidFill>
                  <a:srgbClr val="FF0000"/>
                </a:solidFill>
                <a:cs typeface="Times New Roman" pitchFamily="18" charset="0"/>
              </a:rPr>
              <a:t>fd</a:t>
            </a:r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 b9 50 18 80 00 8f 7b 00 00 0a 0d 20 44 65 </a:t>
            </a:r>
            <a:r>
              <a:rPr lang="en-US" altLang="zh-CN" sz="1000" dirty="0" smtClean="0">
                <a:solidFill>
                  <a:srgbClr val="FF0000"/>
                </a:solidFill>
                <a:cs typeface="Times New Roman" pitchFamily="18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6360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-Debug</a:t>
            </a:r>
            <a:r>
              <a:rPr lang="zh-CN" altLang="en-US" dirty="0">
                <a:cs typeface="Times New Roman" pitchFamily="18" charset="0"/>
              </a:rPr>
              <a:t>报文转换抓包的方法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8210550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2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：利用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Wireshark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进行文本转换</a:t>
            </a:r>
            <a:endParaRPr lang="pt-BR" altLang="zh-CN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利用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Wireshark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的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text2pcap.exe 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命令将文本转成抓包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文件</a:t>
            </a:r>
            <a:endParaRPr lang="en-US" altLang="zh-CN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CN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CN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CN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利用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Wireshark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的“从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HEX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转储导入”将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文本转成抓包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文件：打开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Wireshark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软件，</a:t>
            </a:r>
            <a:endParaRPr lang="en-US" altLang="zh-CN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点击“文件”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-&gt;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“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从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HEX</a:t>
            </a:r>
            <a:r>
              <a:rPr lang="zh-CN" altLang="en-US" sz="1200" dirty="0">
                <a:solidFill>
                  <a:schemeClr val="tx1"/>
                </a:solidFill>
                <a:cs typeface="Times New Roman" pitchFamily="18" charset="0"/>
              </a:rPr>
              <a:t>转储导入</a:t>
            </a:r>
            <a:r>
              <a:rPr lang="zh-CN" altLang="en-US" sz="1200" dirty="0" smtClean="0">
                <a:solidFill>
                  <a:schemeClr val="tx1"/>
                </a:solidFill>
                <a:cs typeface="Times New Roman" pitchFamily="18" charset="0"/>
              </a:rPr>
              <a:t>”导入上述文本即可。</a:t>
            </a:r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lnSpc>
                <a:spcPct val="200000"/>
              </a:lnSpc>
              <a:spcBef>
                <a:spcPct val="0"/>
              </a:spcBef>
            </a:pPr>
            <a:endParaRPr lang="en-US" altLang="zh-CN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7654"/>
            <a:ext cx="557253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3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CPU</a:t>
            </a:r>
            <a:r>
              <a:rPr lang="zh-CN" altLang="en-US" dirty="0">
                <a:cs typeface="Times New Roman" pitchFamily="18" charset="0"/>
              </a:rPr>
              <a:t>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常见</a:t>
            </a:r>
            <a:r>
              <a:rPr lang="en-US" altLang="zh-CN" dirty="0" smtClean="0">
                <a:cs typeface="Times New Roman" pitchFamily="18" charset="0"/>
              </a:rPr>
              <a:t>CPU</a:t>
            </a:r>
            <a:r>
              <a:rPr lang="zh-CN" altLang="en-US" dirty="0" smtClean="0">
                <a:cs typeface="Times New Roman" pitchFamily="18" charset="0"/>
              </a:rPr>
              <a:t>说明</a:t>
            </a: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4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12831"/>
              </p:ext>
            </p:extLst>
          </p:nvPr>
        </p:nvGraphicFramePr>
        <p:xfrm>
          <a:off x="1259633" y="1275606"/>
          <a:ext cx="6696744" cy="2682328"/>
        </p:xfrm>
        <a:graphic>
          <a:graphicData uri="http://schemas.openxmlformats.org/drawingml/2006/table">
            <a:tbl>
              <a:tblPr/>
              <a:tblGrid>
                <a:gridCol w="2448271"/>
                <a:gridCol w="4248473"/>
              </a:tblGrid>
              <a:tr h="225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进程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7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进程说明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7B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L2X0/L2X1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地址同步任务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unit0/unit1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bC.0/bC.1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端口统计读取任务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unit0/unit1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bLK0/bLK1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端口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link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状态扫描任务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unit0/unit1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T_DM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MAC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同步任务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bRX1/bRX2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收包进程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SCAR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防攻击处理任务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SOCK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收包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snmpd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SNMP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处理任务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BDPC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处理设备在运行过程中由于芯片异常而产生的错误告警信息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FMCK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光模块定时处理任务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7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系统资源故障处理方法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936387"/>
            <a:ext cx="79208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系统资源故障包括：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CPU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内存占用率异常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单板异常故障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电源异常故障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风扇异常故障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环境温度异常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内存占用率异常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定位思路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850261" cy="38227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1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：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使用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display memory slot 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slot id]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命令查看各个单板内存信息。如果单板内存占用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率高于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80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％，可能存在内存异常问题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。</a:t>
            </a:r>
            <a:r>
              <a:rPr lang="zh-CN" altLang="en-US" sz="1400" b="1" kern="0" dirty="0">
                <a:solidFill>
                  <a:schemeClr val="tx1"/>
                </a:solidFill>
              </a:rPr>
              <a:t>内存占用率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过高会</a:t>
            </a:r>
            <a:r>
              <a:rPr lang="zh-CN" altLang="en-US" sz="1400" b="1" kern="0" dirty="0">
                <a:solidFill>
                  <a:schemeClr val="tx1"/>
                </a:solidFill>
              </a:rPr>
              <a:t>导致路由协议等出现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异常。</a:t>
            </a:r>
            <a:r>
              <a:rPr lang="en-US" altLang="zh-CN" sz="1200" b="1" kern="0" dirty="0" smtClean="0">
                <a:solidFill>
                  <a:schemeClr val="tx1"/>
                </a:solidFill>
              </a:rPr>
              <a:t>&lt;H3C&gt;display </a:t>
            </a:r>
            <a:r>
              <a:rPr lang="en-US" altLang="zh-CN" sz="1200" b="1" kern="0" dirty="0">
                <a:solidFill>
                  <a:schemeClr val="tx1"/>
                </a:solidFill>
              </a:rPr>
              <a:t>memory slot 1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00" kern="0" dirty="0" smtClean="0">
                <a:solidFill>
                  <a:schemeClr val="tx1"/>
                </a:solidFill>
              </a:rPr>
              <a:t>	Memory </a:t>
            </a:r>
            <a:r>
              <a:rPr lang="en-US" altLang="zh-CN" sz="1000" kern="0" dirty="0">
                <a:solidFill>
                  <a:schemeClr val="tx1"/>
                </a:solidFill>
              </a:rPr>
              <a:t>statistics are measured in KB: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00" kern="0" dirty="0" smtClean="0">
                <a:solidFill>
                  <a:schemeClr val="tx1"/>
                </a:solidFill>
              </a:rPr>
              <a:t>	Slot </a:t>
            </a:r>
            <a:r>
              <a:rPr lang="en-US" altLang="zh-CN" sz="1000" kern="0" dirty="0">
                <a:solidFill>
                  <a:schemeClr val="tx1"/>
                </a:solidFill>
              </a:rPr>
              <a:t>1: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00" kern="0" dirty="0" smtClean="0">
                <a:solidFill>
                  <a:schemeClr val="tx1"/>
                </a:solidFill>
              </a:rPr>
              <a:t>                         Total        Used         Free       Shared   </a:t>
            </a:r>
            <a:r>
              <a:rPr lang="en-US" altLang="zh-CN" sz="1000" kern="0" dirty="0">
                <a:solidFill>
                  <a:schemeClr val="tx1"/>
                </a:solidFill>
              </a:rPr>
              <a:t>Buffers    Cached   </a:t>
            </a:r>
            <a:r>
              <a:rPr lang="en-US" altLang="zh-CN" sz="1000" kern="0" dirty="0" err="1">
                <a:solidFill>
                  <a:srgbClr val="FF0000"/>
                </a:solidFill>
              </a:rPr>
              <a:t>FreeRatio</a:t>
            </a:r>
            <a:endParaRPr lang="en-US" altLang="zh-CN" sz="1000" kern="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00" kern="0" dirty="0" smtClean="0">
                <a:solidFill>
                  <a:schemeClr val="tx1"/>
                </a:solidFill>
              </a:rPr>
              <a:t>	Mem</a:t>
            </a:r>
            <a:r>
              <a:rPr lang="en-US" altLang="zh-CN" sz="1000" kern="0" dirty="0">
                <a:solidFill>
                  <a:schemeClr val="tx1"/>
                </a:solidFill>
              </a:rPr>
              <a:t>:       8149600   1402748   6746852         0      </a:t>
            </a:r>
            <a:r>
              <a:rPr lang="en-US" altLang="zh-CN" sz="1000" kern="0" dirty="0" smtClean="0">
                <a:solidFill>
                  <a:schemeClr val="tx1"/>
                </a:solidFill>
              </a:rPr>
              <a:t> 3236    </a:t>
            </a:r>
            <a:r>
              <a:rPr lang="en-US" altLang="zh-CN" sz="1000" kern="0" dirty="0">
                <a:solidFill>
                  <a:schemeClr val="tx1"/>
                </a:solidFill>
              </a:rPr>
              <a:t>256544       </a:t>
            </a:r>
            <a:r>
              <a:rPr lang="en-US" altLang="zh-CN" sz="1000" kern="0" dirty="0">
                <a:solidFill>
                  <a:srgbClr val="FF0000"/>
                </a:solidFill>
              </a:rPr>
              <a:t>82.8%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00" kern="0" dirty="0" smtClean="0">
                <a:solidFill>
                  <a:schemeClr val="tx1"/>
                </a:solidFill>
              </a:rPr>
              <a:t>	-/+ </a:t>
            </a:r>
            <a:r>
              <a:rPr lang="en-US" altLang="zh-CN" sz="1000" kern="0" dirty="0">
                <a:solidFill>
                  <a:schemeClr val="tx1"/>
                </a:solidFill>
              </a:rPr>
              <a:t>Buffers/Cache:   1142968   7006632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00" kern="0" dirty="0" smtClean="0">
                <a:solidFill>
                  <a:schemeClr val="tx1"/>
                </a:solidFill>
              </a:rPr>
              <a:t>	Swap</a:t>
            </a:r>
            <a:r>
              <a:rPr lang="en-US" altLang="zh-CN" sz="1000" kern="0" dirty="0">
                <a:solidFill>
                  <a:schemeClr val="tx1"/>
                </a:solidFill>
              </a:rPr>
              <a:t>:            0         0         </a:t>
            </a:r>
            <a:r>
              <a:rPr lang="en-US" altLang="zh-CN" sz="1000" kern="0" dirty="0" smtClean="0">
                <a:solidFill>
                  <a:schemeClr val="tx1"/>
                </a:solidFill>
              </a:rPr>
              <a:t>0</a:t>
            </a:r>
          </a:p>
          <a:p>
            <a:pPr>
              <a:buFont typeface="Times New Roman" pitchFamily="18" charset="0"/>
              <a:buNone/>
            </a:pPr>
            <a:r>
              <a:rPr lang="en-US" altLang="zh-CN" sz="1300" kern="0" dirty="0" smtClean="0"/>
              <a:t>	</a:t>
            </a:r>
            <a:endParaRPr lang="zh-CN" altLang="zh-CN" sz="1300" kern="0" dirty="0" smtClean="0"/>
          </a:p>
        </p:txBody>
      </p:sp>
    </p:spTree>
    <p:extLst>
      <p:ext uri="{BB962C8B-B14F-4D97-AF65-F5344CB8AC3E}">
        <p14:creationId xmlns:p14="http://schemas.microsoft.com/office/powerpoint/2010/main" val="7359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内存占用率异常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定位思路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850261" cy="38227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 2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：多次使用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display memory slot 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slot id]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命令，查看对应单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板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内存占用趋势信息。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kern="0" dirty="0" smtClean="0">
                <a:solidFill>
                  <a:schemeClr val="tx1"/>
                </a:solidFill>
              </a:rPr>
              <a:t>如果对应内存占用率一直递增，且无上下波动，可能存在内存泄露等风险，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需要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继续收取信息，后续信息收集复杂度较高，不建议用服人员操作，所以请与研发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联系；</a:t>
            </a:r>
            <a:endParaRPr lang="en-US" altLang="zh-CN" sz="1400" kern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kern="0" dirty="0" smtClean="0">
                <a:solidFill>
                  <a:schemeClr val="tx1"/>
                </a:solidFill>
              </a:rPr>
              <a:t>如果</a:t>
            </a:r>
            <a:r>
              <a:rPr lang="zh-CN" altLang="en-US" sz="1400" b="1" kern="0" dirty="0">
                <a:solidFill>
                  <a:schemeClr val="tx1"/>
                </a:solidFill>
              </a:rPr>
              <a:t>业务允许的前提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下，尽量</a:t>
            </a:r>
            <a:r>
              <a:rPr lang="zh-CN" altLang="en-US" sz="1400" b="1" kern="0" dirty="0">
                <a:solidFill>
                  <a:schemeClr val="tx1"/>
                </a:solidFill>
              </a:rPr>
              <a:t>不要重启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设备；</a:t>
            </a:r>
            <a:endParaRPr lang="en-US" altLang="zh-CN" sz="1400" b="1" kern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kern="0" dirty="0" smtClean="0">
                <a:solidFill>
                  <a:schemeClr val="tx1"/>
                </a:solidFill>
              </a:rPr>
              <a:t>注意：部分设备</a:t>
            </a:r>
            <a:r>
              <a:rPr lang="en-US" altLang="zh-CN" sz="1400" b="1" kern="0" dirty="0" smtClean="0">
                <a:solidFill>
                  <a:schemeClr val="tx1"/>
                </a:solidFill>
              </a:rPr>
              <a:t>/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单板内存较小，空载情况下，其内存占用率就在</a:t>
            </a:r>
            <a:r>
              <a:rPr lang="en-US" altLang="zh-CN" sz="1400" b="1" kern="0" dirty="0" smtClean="0">
                <a:solidFill>
                  <a:schemeClr val="tx1"/>
                </a:solidFill>
              </a:rPr>
              <a:t>70%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左右，比如部分</a:t>
            </a:r>
            <a:r>
              <a:rPr lang="en-US" altLang="zh-CN" sz="1400" b="1" kern="0" dirty="0" smtClean="0">
                <a:solidFill>
                  <a:schemeClr val="tx1"/>
                </a:solidFill>
              </a:rPr>
              <a:t>S6800H1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交换机（</a:t>
            </a:r>
            <a:r>
              <a:rPr lang="en-US" altLang="zh-CN" sz="1400" b="1" kern="0" dirty="0" smtClean="0">
                <a:solidFill>
                  <a:schemeClr val="tx1"/>
                </a:solidFill>
              </a:rPr>
              <a:t>2G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内存），</a:t>
            </a:r>
            <a:r>
              <a:rPr lang="en-US" altLang="zh-CN" sz="1400" b="1" kern="0" dirty="0" smtClean="0">
                <a:solidFill>
                  <a:schemeClr val="tx1"/>
                </a:solidFill>
              </a:rPr>
              <a:t>S7500E</a:t>
            </a:r>
            <a:r>
              <a:rPr lang="zh-CN" altLang="en-US" sz="1400" b="1" kern="0" dirty="0">
                <a:solidFill>
                  <a:schemeClr val="tx1"/>
                </a:solidFill>
              </a:rPr>
              <a:t>交换机</a:t>
            </a:r>
            <a:r>
              <a:rPr lang="en-US" altLang="zh-CN" sz="1400" b="1" kern="0" dirty="0">
                <a:solidFill>
                  <a:schemeClr val="tx1"/>
                </a:solidFill>
              </a:rPr>
              <a:t>LSQM2TGS16SF3</a:t>
            </a:r>
            <a:r>
              <a:rPr lang="zh-CN" altLang="en-US" sz="1400" b="1" kern="0" dirty="0">
                <a:solidFill>
                  <a:schemeClr val="tx1"/>
                </a:solidFill>
              </a:rPr>
              <a:t>等单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板（</a:t>
            </a:r>
            <a:r>
              <a:rPr lang="en-US" altLang="zh-CN" sz="1400" b="1" kern="0" dirty="0" smtClean="0">
                <a:solidFill>
                  <a:schemeClr val="tx1"/>
                </a:solidFill>
              </a:rPr>
              <a:t>1G</a:t>
            </a:r>
            <a:r>
              <a:rPr lang="zh-CN" altLang="en-US" sz="1400" b="1" kern="0" dirty="0" smtClean="0">
                <a:solidFill>
                  <a:schemeClr val="tx1"/>
                </a:solidFill>
              </a:rPr>
              <a:t>内存）</a:t>
            </a:r>
            <a:endParaRPr lang="en-US" altLang="zh-CN" sz="1400" b="1" kern="0" dirty="0">
              <a:solidFill>
                <a:schemeClr val="tx1"/>
              </a:solidFill>
            </a:endParaRPr>
          </a:p>
          <a:p>
            <a:pPr marL="457200" lvl="1" indent="0"/>
            <a:endParaRPr lang="en-US" altLang="zh-CN" sz="1000" kern="0" dirty="0" smtClean="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None/>
            </a:pPr>
            <a:endParaRPr lang="en-US" altLang="zh-CN" sz="1000" kern="0" dirty="0" smtClean="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None/>
            </a:pPr>
            <a:r>
              <a:rPr lang="en-US" altLang="zh-CN" sz="1300" kern="0" dirty="0" smtClean="0"/>
              <a:t>	</a:t>
            </a:r>
            <a:endParaRPr lang="zh-CN" altLang="zh-CN" sz="1300" kern="0" dirty="0" smtClean="0"/>
          </a:p>
        </p:txBody>
      </p:sp>
    </p:spTree>
    <p:extLst>
      <p:ext uri="{BB962C8B-B14F-4D97-AF65-F5344CB8AC3E}">
        <p14:creationId xmlns:p14="http://schemas.microsoft.com/office/powerpoint/2010/main" val="37684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系统资源故障处理方法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936387"/>
            <a:ext cx="79208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系统资源故障章节包括：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CPU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内存占用率异常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单板异常故障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电源异常故障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风扇异常故障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环境温度异常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单板异常故障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850261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STEP1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：查看单板状态，查看单板的使用状态是否为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fault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absent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或者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off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（可更换）。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050" b="1" kern="0" dirty="0" smtClean="0"/>
              <a:t>&lt;S10500&gt;display </a:t>
            </a:r>
            <a:r>
              <a:rPr lang="en-US" altLang="zh-CN" sz="1050" b="1" kern="0" dirty="0"/>
              <a:t>device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Slot </a:t>
            </a:r>
            <a:r>
              <a:rPr lang="en-US" altLang="zh-CN" sz="900" kern="0" dirty="0"/>
              <a:t>No. </a:t>
            </a:r>
            <a:r>
              <a:rPr lang="en-US" altLang="zh-CN" sz="900" kern="0" dirty="0" err="1"/>
              <a:t>Brd</a:t>
            </a:r>
            <a:r>
              <a:rPr lang="en-US" altLang="zh-CN" sz="900" kern="0" dirty="0"/>
              <a:t> Type             </a:t>
            </a:r>
            <a:r>
              <a:rPr lang="en-US" altLang="zh-CN" sz="900" kern="0" dirty="0" err="1"/>
              <a:t>Brd</a:t>
            </a:r>
            <a:r>
              <a:rPr lang="en-US" altLang="zh-CN" sz="900" kern="0" dirty="0"/>
              <a:t> Status  </a:t>
            </a:r>
            <a:r>
              <a:rPr lang="en-US" altLang="zh-CN" sz="900" kern="0" dirty="0" err="1"/>
              <a:t>Subslot</a:t>
            </a:r>
            <a:r>
              <a:rPr lang="en-US" altLang="zh-CN" sz="900" kern="0" dirty="0"/>
              <a:t>  </a:t>
            </a:r>
            <a:r>
              <a:rPr lang="en-US" altLang="zh-CN" sz="900" kern="0" dirty="0" err="1"/>
              <a:t>Sft</a:t>
            </a:r>
            <a:r>
              <a:rPr lang="en-US" altLang="zh-CN" sz="900" kern="0" dirty="0"/>
              <a:t> </a:t>
            </a:r>
            <a:r>
              <a:rPr lang="en-US" altLang="zh-CN" sz="900" kern="0" dirty="0" err="1"/>
              <a:t>Ver</a:t>
            </a:r>
            <a:r>
              <a:rPr lang="en-US" altLang="zh-CN" sz="900" kern="0" dirty="0"/>
              <a:t>            Patch </a:t>
            </a:r>
            <a:r>
              <a:rPr lang="en-US" altLang="zh-CN" sz="900" kern="0" dirty="0" err="1"/>
              <a:t>Ver</a:t>
            </a:r>
            <a:endParaRPr lang="en-US" altLang="zh-CN" sz="900" kern="0" dirty="0"/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0       LSUM1SUPD0           Master      0        S10500-7590P01     None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1       NONE                 Absent      0        NONE               </a:t>
            </a:r>
            <a:r>
              <a:rPr lang="en-US" altLang="zh-CN" sz="900" kern="0" dirty="0" err="1"/>
              <a:t>None</a:t>
            </a:r>
            <a:r>
              <a:rPr lang="en-US" altLang="zh-CN" sz="900" kern="0" dirty="0"/>
              <a:t>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2       LSUM1TGS48SG0        Normal      0        S10500-7590P01     None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3       LSUM2TGS48SG0        Normal      0        S10500-7590P01     None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4       LSUM2GT24PTSSE0      Normal      0        S10500-7590P01     None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5       LSUM1TGS24EC0        Normal      0        S10500-7590P01     None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6       NONE                 Absent      0        NONE               </a:t>
            </a:r>
            <a:r>
              <a:rPr lang="en-US" altLang="zh-CN" sz="900" kern="0" dirty="0" err="1"/>
              <a:t>None</a:t>
            </a:r>
            <a:r>
              <a:rPr lang="en-US" altLang="zh-CN" sz="900" kern="0" dirty="0"/>
              <a:t>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7       LSU1FAB04D0          Normal      0        S10500-7590P01     None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8       LSU1FAB04D0          Normal      0        S10500-7590P01     None      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900" kern="0" dirty="0" smtClean="0"/>
              <a:t>	 </a:t>
            </a:r>
            <a:r>
              <a:rPr lang="en-US" altLang="zh-CN" sz="900" kern="0" dirty="0"/>
              <a:t>9       NONE                 Absent      0        NONE               </a:t>
            </a:r>
            <a:r>
              <a:rPr lang="en-US" altLang="zh-CN" sz="900" kern="0" dirty="0" err="1" smtClean="0"/>
              <a:t>None</a:t>
            </a:r>
            <a:endParaRPr lang="en-US" altLang="zh-CN" sz="900" kern="0" dirty="0" smtClean="0"/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endParaRPr lang="en-US" altLang="zh-CN" sz="800" kern="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400" b="1" dirty="0" smtClean="0">
                <a:cs typeface="Times New Roman" pitchFamily="18" charset="0"/>
              </a:rPr>
              <a:t>STEP2</a:t>
            </a:r>
            <a:r>
              <a:rPr lang="zh-CN" altLang="en-US" sz="1400" b="1" dirty="0">
                <a:cs typeface="Times New Roman" pitchFamily="18" charset="0"/>
              </a:rPr>
              <a:t>：当前机框、版本是否支持该单板，如果是主控板</a:t>
            </a:r>
            <a:r>
              <a:rPr lang="en-US" altLang="zh-CN" sz="1400" b="1" dirty="0">
                <a:cs typeface="Times New Roman" pitchFamily="18" charset="0"/>
              </a:rPr>
              <a:t>fault</a:t>
            </a:r>
            <a:r>
              <a:rPr lang="zh-CN" altLang="en-US" sz="1400" b="1" dirty="0">
                <a:cs typeface="Times New Roman" pitchFamily="18" charset="0"/>
              </a:rPr>
              <a:t>，需要检查是否与当前主用主控板版本一致。</a:t>
            </a:r>
            <a:endParaRPr lang="en-US" altLang="zh-CN" sz="1400" kern="0" dirty="0" smtClean="0"/>
          </a:p>
          <a:p>
            <a:pPr lvl="1">
              <a:buFont typeface="Times New Roman" pitchFamily="18" charset="0"/>
              <a:buNone/>
            </a:pPr>
            <a:endParaRPr lang="en-US" altLang="zh-CN" sz="1200" kern="0" dirty="0" smtClean="0"/>
          </a:p>
          <a:p>
            <a:pPr lvl="1">
              <a:buFont typeface="Times New Roman" pitchFamily="18" charset="0"/>
              <a:buNone/>
            </a:pPr>
            <a:endParaRPr lang="zh-CN" altLang="zh-CN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5067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47303" y="2318500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转发异常问题处理方法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92623" y="955416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92623" y="1637614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92623" y="2322436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647303" y="95279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交换机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问题处理“八问”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647303" y="163564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系统资源故障处理方法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34392" y="3001354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其他常见故障处理方法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79712" y="3004634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40485" y="3684208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常用基本维护命令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985805" y="3686832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5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单板异常故障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778253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STEP3 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：将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单板重新插板，利用故障主控板的面板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console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口或故障业务板的内部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console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口对单板做内存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检测。</a:t>
            </a:r>
          </a:p>
          <a:p>
            <a:pPr>
              <a:buFont typeface="Times New Roman" pitchFamily="18" charset="0"/>
              <a:buNone/>
            </a:pPr>
            <a:r>
              <a:rPr lang="en-US" altLang="zh-CN" sz="1200" kern="0" dirty="0" smtClean="0"/>
              <a:t>      Starting......//</a:t>
            </a:r>
            <a:r>
              <a:rPr lang="zh-CN" altLang="en-US" sz="1200" kern="0" dirty="0" smtClean="0">
                <a:solidFill>
                  <a:srgbClr val="FF0000"/>
                </a:solidFill>
              </a:rPr>
              <a:t>系统启动过程中在此时按 “</a:t>
            </a:r>
            <a:r>
              <a:rPr lang="en-US" altLang="zh-CN" sz="1200" kern="0" dirty="0" err="1" smtClean="0">
                <a:solidFill>
                  <a:srgbClr val="FF0000"/>
                </a:solidFill>
              </a:rPr>
              <a:t>Ctrl+t</a:t>
            </a:r>
            <a:r>
              <a:rPr lang="en-US" altLang="zh-CN" sz="1200" kern="0" dirty="0" smtClean="0">
                <a:solidFill>
                  <a:srgbClr val="FF0000"/>
                </a:solidFill>
              </a:rPr>
              <a:t>”</a:t>
            </a:r>
          </a:p>
          <a:p>
            <a:pPr>
              <a:buFont typeface="Times New Roman" pitchFamily="18" charset="0"/>
              <a:buNone/>
            </a:pPr>
            <a:r>
              <a:rPr lang="en-US" altLang="zh-CN" sz="1200" kern="0" dirty="0" smtClean="0"/>
              <a:t>      </a:t>
            </a:r>
            <a:r>
              <a:rPr lang="en-US" altLang="zh-CN" sz="1200" kern="0" dirty="0" err="1" smtClean="0"/>
              <a:t>RAMLine</a:t>
            </a:r>
            <a:r>
              <a:rPr lang="en-US" altLang="zh-CN" sz="1200" kern="0" dirty="0"/>
              <a:t>.....OK    </a:t>
            </a:r>
          </a:p>
          <a:p>
            <a:pPr>
              <a:buFont typeface="Times New Roman" pitchFamily="18" charset="0"/>
              <a:buNone/>
            </a:pPr>
            <a:r>
              <a:rPr lang="en-US" altLang="zh-CN" sz="1200" kern="0" dirty="0" smtClean="0"/>
              <a:t>      </a:t>
            </a:r>
            <a:r>
              <a:rPr lang="en-US" altLang="zh-CN" sz="1200" kern="0" dirty="0" err="1" smtClean="0"/>
              <a:t>RAMTest</a:t>
            </a:r>
            <a:r>
              <a:rPr lang="en-US" altLang="zh-CN" sz="1200" kern="0" dirty="0" smtClean="0"/>
              <a:t> </a:t>
            </a:r>
            <a:r>
              <a:rPr lang="en-US" altLang="zh-CN" sz="1200" kern="0" dirty="0"/>
              <a:t>256MByte ................OK  //</a:t>
            </a:r>
            <a:r>
              <a:rPr lang="zh-CN" altLang="en-US" sz="1200" kern="0" dirty="0">
                <a:solidFill>
                  <a:srgbClr val="FF0000"/>
                </a:solidFill>
              </a:rPr>
              <a:t>此时显示“</a:t>
            </a:r>
            <a:r>
              <a:rPr lang="en-US" altLang="zh-CN" sz="1200" kern="0" dirty="0">
                <a:solidFill>
                  <a:srgbClr val="FF0000"/>
                </a:solidFill>
              </a:rPr>
              <a:t>OK</a:t>
            </a:r>
            <a:r>
              <a:rPr lang="en-US" altLang="zh-CN" sz="1200" kern="0" dirty="0" smtClean="0">
                <a:solidFill>
                  <a:srgbClr val="FF0000"/>
                </a:solidFill>
              </a:rPr>
              <a:t>”</a:t>
            </a:r>
          </a:p>
          <a:p>
            <a:pPr>
              <a:buFont typeface="Times New Roman" pitchFamily="18" charset="0"/>
              <a:buNone/>
            </a:pPr>
            <a:r>
              <a:rPr lang="zh-CN" altLang="en-US" sz="1200" kern="0" dirty="0" smtClean="0">
                <a:solidFill>
                  <a:srgbClr val="FF0000"/>
                </a:solidFill>
              </a:rPr>
              <a:t>      说明内存没有</a:t>
            </a:r>
            <a:r>
              <a:rPr lang="zh-CN" altLang="en-US" sz="1200" kern="0" dirty="0">
                <a:solidFill>
                  <a:srgbClr val="FF0000"/>
                </a:solidFill>
              </a:rPr>
              <a:t>问题，显示“</a:t>
            </a:r>
            <a:r>
              <a:rPr lang="en-US" altLang="zh-CN" sz="1200" kern="0" dirty="0">
                <a:solidFill>
                  <a:srgbClr val="FF0000"/>
                </a:solidFill>
              </a:rPr>
              <a:t>ERROR”</a:t>
            </a:r>
            <a:r>
              <a:rPr lang="zh-CN" altLang="en-US" sz="1200" kern="0" dirty="0">
                <a:solidFill>
                  <a:srgbClr val="FF0000"/>
                </a:solidFill>
              </a:rPr>
              <a:t>说明内存</a:t>
            </a:r>
            <a:r>
              <a:rPr lang="zh-CN" altLang="en-US" sz="1200" kern="0" dirty="0" smtClean="0">
                <a:solidFill>
                  <a:srgbClr val="FF0000"/>
                </a:solidFill>
              </a:rPr>
              <a:t>硬件故</a:t>
            </a:r>
            <a:endParaRPr lang="en-US" altLang="zh-CN" sz="1200" kern="0" dirty="0" smtClean="0">
              <a:solidFill>
                <a:srgbClr val="FF0000"/>
              </a:solidFill>
            </a:endParaRPr>
          </a:p>
          <a:p>
            <a:pPr>
              <a:buFont typeface="Times New Roman" pitchFamily="18" charset="0"/>
              <a:buNone/>
            </a:pPr>
            <a:r>
              <a:rPr lang="zh-CN" altLang="en-US" sz="1200" kern="0" dirty="0" smtClean="0">
                <a:solidFill>
                  <a:srgbClr val="FF0000"/>
                </a:solidFill>
              </a:rPr>
              <a:t>      障</a:t>
            </a:r>
            <a:r>
              <a:rPr lang="zh-CN" altLang="en-US" sz="1200" kern="0" dirty="0">
                <a:solidFill>
                  <a:srgbClr val="FF0000"/>
                </a:solidFill>
              </a:rPr>
              <a:t>需要</a:t>
            </a:r>
            <a:r>
              <a:rPr lang="zh-CN" altLang="en-US" sz="1200" kern="0" dirty="0" smtClean="0">
                <a:solidFill>
                  <a:srgbClr val="FF0000"/>
                </a:solidFill>
              </a:rPr>
              <a:t>返修</a:t>
            </a:r>
            <a:endParaRPr lang="en-US" altLang="zh-CN" sz="1200" kern="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STEP4 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：</a:t>
            </a:r>
            <a:r>
              <a:rPr lang="zh-CN" altLang="en-US" sz="1400" b="1" dirty="0">
                <a:cs typeface="Times New Roman" pitchFamily="18" charset="0"/>
              </a:rPr>
              <a:t>将故障单板插到其他空闲槽位，或</a:t>
            </a:r>
            <a:r>
              <a:rPr lang="zh-CN" altLang="en-US" sz="1400" b="1" dirty="0" smtClean="0">
                <a:cs typeface="Times New Roman" pitchFamily="18" charset="0"/>
              </a:rPr>
              <a:t>与</a:t>
            </a:r>
            <a:endParaRPr lang="en-US" altLang="zh-CN" sz="1400" b="1" dirty="0" smtClean="0">
              <a:cs typeface="Times New Roman" pitchFamily="18" charset="0"/>
            </a:endParaRPr>
          </a:p>
          <a:p>
            <a:pPr marL="0" indent="0"/>
            <a:r>
              <a:rPr lang="en-US" altLang="zh-CN" sz="1400" b="1" dirty="0">
                <a:cs typeface="Times New Roman" pitchFamily="18" charset="0"/>
              </a:rPr>
              <a:t> </a:t>
            </a:r>
            <a:r>
              <a:rPr lang="en-US" altLang="zh-CN" sz="1400" b="1" dirty="0" smtClean="0">
                <a:cs typeface="Times New Roman" pitchFamily="18" charset="0"/>
              </a:rPr>
              <a:t>     </a:t>
            </a:r>
            <a:r>
              <a:rPr lang="zh-CN" altLang="en-US" sz="1400" b="1" dirty="0" smtClean="0">
                <a:cs typeface="Times New Roman" pitchFamily="18" charset="0"/>
              </a:rPr>
              <a:t>其他</a:t>
            </a:r>
            <a:r>
              <a:rPr lang="zh-CN" altLang="en-US" sz="1400" b="1" dirty="0">
                <a:cs typeface="Times New Roman" pitchFamily="18" charset="0"/>
              </a:rPr>
              <a:t>单板替换测试</a:t>
            </a:r>
            <a:r>
              <a:rPr lang="zh-CN" altLang="en-US" sz="1400" b="1" dirty="0" smtClean="0">
                <a:cs typeface="Times New Roman" pitchFamily="18" charset="0"/>
              </a:rPr>
              <a:t>。确认故障与单板相关还是与</a:t>
            </a:r>
            <a:endParaRPr lang="en-US" altLang="zh-CN" sz="1400" b="1" dirty="0" smtClean="0">
              <a:cs typeface="Times New Roman" pitchFamily="18" charset="0"/>
            </a:endParaRPr>
          </a:p>
          <a:p>
            <a:pPr marL="0" indent="0"/>
            <a:r>
              <a:rPr lang="en-US" altLang="zh-CN" sz="1400" b="1" kern="0" dirty="0">
                <a:cs typeface="Times New Roman" pitchFamily="18" charset="0"/>
              </a:rPr>
              <a:t> </a:t>
            </a:r>
            <a:r>
              <a:rPr lang="en-US" altLang="zh-CN" sz="1400" b="1" kern="0" dirty="0" smtClean="0">
                <a:cs typeface="Times New Roman" pitchFamily="18" charset="0"/>
              </a:rPr>
              <a:t>     </a:t>
            </a:r>
            <a:r>
              <a:rPr lang="zh-CN" altLang="en-US" sz="1400" b="1" kern="0" dirty="0" smtClean="0">
                <a:cs typeface="Times New Roman" pitchFamily="18" charset="0"/>
              </a:rPr>
              <a:t>槽位相关。注意：部分交换机对于不同的单板存</a:t>
            </a:r>
            <a:endParaRPr lang="en-US" altLang="zh-CN" sz="1400" b="1" kern="0" dirty="0" smtClean="0">
              <a:cs typeface="Times New Roman" pitchFamily="18" charset="0"/>
            </a:endParaRPr>
          </a:p>
          <a:p>
            <a:pPr marL="0" indent="0"/>
            <a:r>
              <a:rPr lang="en-US" altLang="zh-CN" sz="14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1400" b="1" kern="0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zh-CN" altLang="en-US" sz="1400" b="1" dirty="0">
                <a:cs typeface="Times New Roman" pitchFamily="18" charset="0"/>
              </a:rPr>
              <a:t>在槽位</a:t>
            </a:r>
            <a:r>
              <a:rPr lang="zh-CN" altLang="en-US" sz="1400" b="1" dirty="0" smtClean="0">
                <a:cs typeface="Times New Roman" pitchFamily="18" charset="0"/>
              </a:rPr>
              <a:t>限制</a:t>
            </a:r>
            <a:r>
              <a:rPr lang="zh-CN" altLang="en-US" sz="1400" b="1" dirty="0">
                <a:cs typeface="Times New Roman" pitchFamily="18" charset="0"/>
              </a:rPr>
              <a:t>，</a:t>
            </a:r>
            <a:r>
              <a:rPr lang="zh-CN" altLang="en-US" sz="1400" b="1" dirty="0" smtClean="0">
                <a:cs typeface="Times New Roman" pitchFamily="18" charset="0"/>
              </a:rPr>
              <a:t>比如</a:t>
            </a:r>
            <a:r>
              <a:rPr lang="en-US" altLang="zh-CN" sz="1400" b="1" dirty="0">
                <a:cs typeface="Times New Roman" pitchFamily="18" charset="0"/>
              </a:rPr>
              <a:t>S75E-X</a:t>
            </a:r>
            <a:r>
              <a:rPr lang="zh-CN" altLang="en-US" sz="1400" b="1" dirty="0">
                <a:cs typeface="Times New Roman" pitchFamily="18" charset="0"/>
              </a:rPr>
              <a:t>等，具体以配置指导</a:t>
            </a:r>
            <a:endParaRPr lang="en-US" altLang="zh-CN" sz="1400" b="1" dirty="0">
              <a:cs typeface="Times New Roman" pitchFamily="18" charset="0"/>
            </a:endParaRPr>
          </a:p>
          <a:p>
            <a:pPr marL="0" indent="0"/>
            <a:r>
              <a:rPr lang="en-US" altLang="zh-CN" sz="1400" b="1" dirty="0">
                <a:cs typeface="Times New Roman" pitchFamily="18" charset="0"/>
              </a:rPr>
              <a:t>      </a:t>
            </a:r>
            <a:r>
              <a:rPr lang="zh-CN" altLang="en-US" sz="1400" b="1" dirty="0">
                <a:cs typeface="Times New Roman" pitchFamily="18" charset="0"/>
              </a:rPr>
              <a:t>为准。</a:t>
            </a:r>
            <a:endParaRPr lang="en-US" altLang="zh-CN" sz="1400" b="1" dirty="0"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9742"/>
            <a:ext cx="3477369" cy="219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系统资源故障处理方法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936387"/>
            <a:ext cx="79208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系统资源故障包括：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CPU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内存占用率异常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单板异常故障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电源异常故障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风扇异常故障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环境温度异常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电源</a:t>
            </a:r>
            <a:r>
              <a:rPr lang="zh-CN" altLang="en-US" dirty="0" smtClean="0">
                <a:cs typeface="Times New Roman" pitchFamily="18" charset="0"/>
              </a:rPr>
              <a:t>异常</a:t>
            </a:r>
            <a:r>
              <a:rPr lang="zh-CN" altLang="en-US" dirty="0">
                <a:cs typeface="Times New Roman" pitchFamily="18" charset="0"/>
              </a:rPr>
              <a:t>故障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850261" cy="38227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STEP1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：查看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电源状态，看是否存在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fault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absent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状态的电源模块在位。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b="1" kern="0" dirty="0" smtClean="0"/>
              <a:t>&lt;H3C&gt;display power</a:t>
            </a:r>
            <a:endParaRPr lang="en-US" altLang="zh-CN" sz="1200" b="1" kern="0" dirty="0"/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50" kern="0" dirty="0"/>
              <a:t> Input Power:  1161.0(W)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50" kern="0" dirty="0"/>
              <a:t> </a:t>
            </a:r>
            <a:r>
              <a:rPr lang="en-US" altLang="zh-CN" sz="1050" kern="0" dirty="0" err="1"/>
              <a:t>PowerID</a:t>
            </a:r>
            <a:r>
              <a:rPr lang="en-US" altLang="zh-CN" sz="1050" kern="0" dirty="0"/>
              <a:t>  State  Mode   Current(A)  Voltage(V)  Power(W) </a:t>
            </a:r>
            <a:r>
              <a:rPr lang="en-US" altLang="zh-CN" sz="1050" kern="0" dirty="0" err="1"/>
              <a:t>FanDirection</a:t>
            </a:r>
            <a:endParaRPr lang="en-US" altLang="zh-CN" sz="1050" kern="0" dirty="0"/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50" kern="0" dirty="0"/>
              <a:t> 0        Normal AC     23.1        12.0        277.7    --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050" kern="0" dirty="0"/>
              <a:t> 1        Absent --     --          --          --       -- </a:t>
            </a:r>
            <a:endParaRPr lang="en-US" altLang="zh-CN" sz="1050" kern="0" dirty="0" smtClean="0"/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endParaRPr lang="zh-CN" altLang="en-US" sz="1050" b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400" b="1" dirty="0" smtClean="0">
                <a:cs typeface="Times New Roman" pitchFamily="18" charset="0"/>
              </a:rPr>
              <a:t>STEP2</a:t>
            </a:r>
            <a:r>
              <a:rPr lang="zh-CN" altLang="en-US" sz="1400" b="1" dirty="0" smtClean="0">
                <a:cs typeface="Times New Roman" pitchFamily="18" charset="0"/>
              </a:rPr>
              <a:t>：如果存在</a:t>
            </a:r>
            <a:r>
              <a:rPr lang="en-US" altLang="zh-CN" sz="1400" b="1" dirty="0" smtClean="0">
                <a:cs typeface="Times New Roman" pitchFamily="18" charset="0"/>
              </a:rPr>
              <a:t>Fault</a:t>
            </a:r>
            <a:r>
              <a:rPr lang="zh-CN" altLang="en-US" sz="1400" b="1" dirty="0" smtClean="0">
                <a:cs typeface="Times New Roman" pitchFamily="18" charset="0"/>
              </a:rPr>
              <a:t>状态电源模块，表示该电源模块异常，无法供电。拔出该电源模块再次插入，使用</a:t>
            </a:r>
            <a:r>
              <a:rPr lang="en-US" altLang="zh-CN" sz="1400" b="1" dirty="0" smtClean="0">
                <a:cs typeface="Times New Roman" pitchFamily="18" charset="0"/>
              </a:rPr>
              <a:t>display power</a:t>
            </a:r>
            <a:r>
              <a:rPr lang="zh-CN" altLang="en-US" sz="1400" b="1" dirty="0" smtClean="0">
                <a:cs typeface="Times New Roman" pitchFamily="18" charset="0"/>
              </a:rPr>
              <a:t>看是否能恢复到正常状态。如果还不能恢复，更换外部电源插座孔和电源线处理。如果还无法恢复，更换电源模块。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400" b="1" dirty="0" smtClean="0">
                <a:cs typeface="Times New Roman" pitchFamily="18" charset="0"/>
              </a:rPr>
              <a:t>STEP3</a:t>
            </a:r>
            <a:r>
              <a:rPr lang="zh-CN" altLang="en-US" sz="1400" b="1" dirty="0" smtClean="0">
                <a:cs typeface="Times New Roman" pitchFamily="18" charset="0"/>
              </a:rPr>
              <a:t>：</a:t>
            </a:r>
            <a:r>
              <a:rPr lang="zh-CN" altLang="en-US" sz="1400" b="1" dirty="0">
                <a:cs typeface="Times New Roman" pitchFamily="18" charset="0"/>
              </a:rPr>
              <a:t>如果为</a:t>
            </a:r>
            <a:r>
              <a:rPr lang="en-US" altLang="zh-CN" sz="1400" b="1" dirty="0">
                <a:cs typeface="Times New Roman" pitchFamily="18" charset="0"/>
              </a:rPr>
              <a:t>absent</a:t>
            </a:r>
            <a:r>
              <a:rPr lang="zh-CN" altLang="en-US" sz="1400" b="1" dirty="0">
                <a:cs typeface="Times New Roman" pitchFamily="18" charset="0"/>
              </a:rPr>
              <a:t>状态，表示电源模块没有插入。需要检查是否有电源模块在位，如果在位，那么请检查模块是否插入牢固。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1200" kern="0" dirty="0" smtClean="0"/>
          </a:p>
          <a:p>
            <a:pPr lvl="1">
              <a:buFont typeface="Times New Roman" pitchFamily="18" charset="0"/>
              <a:buNone/>
            </a:pPr>
            <a:endParaRPr lang="en-US" altLang="zh-CN" sz="1200" kern="0" dirty="0" smtClean="0"/>
          </a:p>
          <a:p>
            <a:pPr lvl="1">
              <a:buFont typeface="Times New Roman" pitchFamily="18" charset="0"/>
              <a:buNone/>
            </a:pPr>
            <a:endParaRPr lang="zh-CN" altLang="zh-CN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26792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系统资源故障处理方法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936387"/>
            <a:ext cx="79208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系统资源故障章节包括：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CPU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内存占用率异常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单板异常故障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电源异常故障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风扇异常故障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环境温度异常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风扇</a:t>
            </a:r>
            <a:r>
              <a:rPr lang="zh-CN" altLang="en-US" dirty="0" smtClean="0">
                <a:cs typeface="Times New Roman" pitchFamily="18" charset="0"/>
              </a:rPr>
              <a:t>异常</a:t>
            </a:r>
            <a:r>
              <a:rPr lang="zh-CN" altLang="en-US" dirty="0">
                <a:cs typeface="Times New Roman" pitchFamily="18" charset="0"/>
              </a:rPr>
              <a:t>故障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850261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STEP1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：查看状态，查看风扇的使用状态是否为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fault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absent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。</a:t>
            </a:r>
            <a:endParaRPr lang="zh-CN" altLang="en-US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200" kern="0" dirty="0"/>
              <a:t>&lt;H3C&gt;display fan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200" kern="0" dirty="0" smtClean="0"/>
              <a:t>       Fan  </a:t>
            </a:r>
            <a:r>
              <a:rPr lang="en-US" altLang="zh-CN" sz="1200" kern="0" dirty="0"/>
              <a:t>1 State: </a:t>
            </a:r>
            <a:r>
              <a:rPr lang="en-US" altLang="zh-CN" sz="1200" kern="0" dirty="0" smtClean="0"/>
              <a:t>fault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400" b="1" dirty="0" smtClean="0">
                <a:cs typeface="Times New Roman" pitchFamily="18" charset="0"/>
              </a:rPr>
              <a:t>STEP2</a:t>
            </a:r>
            <a:r>
              <a:rPr lang="zh-CN" altLang="en-US" sz="1400" b="1" dirty="0">
                <a:cs typeface="Times New Roman" pitchFamily="18" charset="0"/>
              </a:rPr>
              <a:t>：如果为</a:t>
            </a:r>
            <a:r>
              <a:rPr lang="en-US" altLang="zh-CN" sz="1400" b="1" dirty="0">
                <a:cs typeface="Times New Roman" pitchFamily="18" charset="0"/>
              </a:rPr>
              <a:t>fault</a:t>
            </a:r>
            <a:r>
              <a:rPr lang="zh-CN" altLang="en-US" sz="1400" b="1" dirty="0">
                <a:cs typeface="Times New Roman" pitchFamily="18" charset="0"/>
              </a:rPr>
              <a:t>状态，表示该风扇可能故障，无法提供抽风</a:t>
            </a:r>
            <a:r>
              <a:rPr lang="zh-CN" altLang="en-US" sz="1400" b="1" dirty="0" smtClean="0">
                <a:cs typeface="Times New Roman" pitchFamily="18" charset="0"/>
              </a:rPr>
              <a:t>功能</a:t>
            </a:r>
            <a:endParaRPr lang="zh-CN" altLang="en-US" sz="1400" b="1" dirty="0"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400" b="1" dirty="0">
                <a:cs typeface="Times New Roman" pitchFamily="18" charset="0"/>
              </a:rPr>
              <a:t>STEP3</a:t>
            </a:r>
            <a:r>
              <a:rPr lang="zh-CN" altLang="en-US" sz="1400" b="1" dirty="0">
                <a:cs typeface="Times New Roman" pitchFamily="18" charset="0"/>
              </a:rPr>
              <a:t>：插拔风扇框，或更换槽位测试，检查是否能恢复，如果不能恢复，需要更换该风扇</a:t>
            </a:r>
            <a:r>
              <a:rPr lang="zh-CN" altLang="en-US" sz="1400" b="1" dirty="0" smtClean="0">
                <a:cs typeface="Times New Roman" pitchFamily="18" charset="0"/>
              </a:rPr>
              <a:t>框</a:t>
            </a:r>
            <a:endParaRPr lang="zh-CN" altLang="en-US" sz="1400" b="1" dirty="0"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400" b="1" dirty="0">
                <a:cs typeface="Times New Roman" pitchFamily="18" charset="0"/>
              </a:rPr>
              <a:t>STEP4</a:t>
            </a:r>
            <a:r>
              <a:rPr lang="zh-CN" altLang="en-US" sz="1400" b="1" dirty="0">
                <a:cs typeface="Times New Roman" pitchFamily="18" charset="0"/>
              </a:rPr>
              <a:t>：如果为</a:t>
            </a:r>
            <a:r>
              <a:rPr lang="en-US" altLang="zh-CN" sz="1400" b="1" dirty="0">
                <a:cs typeface="Times New Roman" pitchFamily="18" charset="0"/>
              </a:rPr>
              <a:t>absent</a:t>
            </a:r>
            <a:r>
              <a:rPr lang="zh-CN" altLang="en-US" sz="1400" b="1" dirty="0">
                <a:cs typeface="Times New Roman" pitchFamily="18" charset="0"/>
              </a:rPr>
              <a:t>状态，表示风扇框没有插入位。需要检查是否插到位。处理方法同</a:t>
            </a:r>
            <a:r>
              <a:rPr lang="en-US" altLang="zh-CN" sz="1400" b="1" dirty="0">
                <a:cs typeface="Times New Roman" pitchFamily="18" charset="0"/>
              </a:rPr>
              <a:t>fault</a:t>
            </a:r>
            <a:r>
              <a:rPr lang="zh-CN" altLang="en-US" sz="1400" b="1" dirty="0">
                <a:cs typeface="Times New Roman" pitchFamily="18" charset="0"/>
              </a:rPr>
              <a:t>状态。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1200" kern="0" dirty="0" smtClean="0"/>
          </a:p>
          <a:p>
            <a:pPr lvl="1">
              <a:buFont typeface="Times New Roman" pitchFamily="18" charset="0"/>
              <a:buNone/>
            </a:pPr>
            <a:endParaRPr lang="en-US" altLang="zh-CN" sz="1200" kern="0" dirty="0" smtClean="0"/>
          </a:p>
          <a:p>
            <a:pPr lvl="1">
              <a:buFont typeface="Times New Roman" pitchFamily="18" charset="0"/>
              <a:buNone/>
            </a:pPr>
            <a:endParaRPr lang="zh-CN" altLang="zh-CN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22478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系统资源故障处理方法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936387"/>
            <a:ext cx="79208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系统资源故障章节包括：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CPU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内存占用率异常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单板异常故障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电源异常故障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风扇异常故障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环境温度异常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环境温度异常故障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994277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Step1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：查看温度状态，查看温度是否正常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。</a:t>
            </a:r>
            <a:endParaRPr lang="zh-CN" altLang="en-US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200" b="1" kern="0" dirty="0" smtClean="0"/>
              <a:t>&lt;H3C&gt;display environment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100" kern="0" dirty="0" smtClean="0"/>
              <a:t>System </a:t>
            </a:r>
            <a:r>
              <a:rPr lang="en-US" altLang="zh-CN" sz="1100" kern="0" dirty="0"/>
              <a:t>temperature information (degree centigrade):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100" kern="0" dirty="0"/>
              <a:t> ----------------------------------------------------------------------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100" kern="0" dirty="0"/>
              <a:t> Slot  Sensor    Temperature  Lower  Warning  Alarm  Shutdown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zh-CN" sz="1100" kern="0" dirty="0" smtClean="0"/>
              <a:t>  0     </a:t>
            </a:r>
            <a:r>
              <a:rPr lang="en-US" altLang="zh-CN" sz="1100" kern="0" dirty="0"/>
              <a:t>hotspot </a:t>
            </a:r>
            <a:r>
              <a:rPr lang="en-US" altLang="zh-CN" sz="1100" kern="0" dirty="0" smtClean="0"/>
              <a:t>1 </a:t>
            </a:r>
            <a:r>
              <a:rPr lang="en-US" altLang="zh-CN" sz="1100" kern="0" dirty="0"/>
              <a:t>46           0      75       88     107 </a:t>
            </a:r>
            <a:endParaRPr lang="en-US" altLang="zh-CN" sz="1100" kern="0" dirty="0" smtClean="0"/>
          </a:p>
          <a:p>
            <a:pPr lvl="1">
              <a:lnSpc>
                <a:spcPct val="100000"/>
              </a:lnSpc>
              <a:buFont typeface="Times New Roman" pitchFamily="18" charset="0"/>
              <a:buNone/>
            </a:pPr>
            <a:endParaRPr lang="en-US" altLang="zh-CN" sz="1000" kern="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400" b="1" dirty="0" smtClean="0">
                <a:cs typeface="Times New Roman" pitchFamily="18" charset="0"/>
              </a:rPr>
              <a:t>Step2</a:t>
            </a:r>
            <a:r>
              <a:rPr lang="zh-CN" altLang="en-US" sz="1400" b="1" dirty="0" smtClean="0">
                <a:cs typeface="Times New Roman" pitchFamily="18" charset="0"/>
              </a:rPr>
              <a:t>：检查风扇是否正常，详细参考风扇异常问题定位方法。如果为风扇异常，请按照风扇异常方法处理。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400" b="1" dirty="0" smtClean="0">
                <a:cs typeface="Times New Roman" pitchFamily="18" charset="0"/>
              </a:rPr>
              <a:t>Step3</a:t>
            </a:r>
            <a:r>
              <a:rPr lang="zh-CN" altLang="en-US" sz="1400" b="1" dirty="0">
                <a:cs typeface="Times New Roman" pitchFamily="18" charset="0"/>
              </a:rPr>
              <a:t>：如果风扇正常，检查设备是否配置了防尘网。如果配置了防尘网需要检查防尘网是否洁净。清理防尘网后，看温度是否能恢复正常。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400" b="1" dirty="0">
                <a:cs typeface="Times New Roman" pitchFamily="18" charset="0"/>
              </a:rPr>
              <a:t>Step4</a:t>
            </a:r>
            <a:r>
              <a:rPr lang="zh-CN" altLang="en-US" sz="1400" b="1" dirty="0">
                <a:cs typeface="Times New Roman" pitchFamily="18" charset="0"/>
              </a:rPr>
              <a:t>：清洗防尘网无效或者设备没有配置防尘网，检查系统所在环境是否比较高？如果高，建议增加空调或者其它散热措施。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1200" kern="0" dirty="0" smtClean="0"/>
          </a:p>
          <a:p>
            <a:pPr lvl="1">
              <a:buFont typeface="Times New Roman" pitchFamily="18" charset="0"/>
              <a:buNone/>
            </a:pPr>
            <a:endParaRPr lang="en-US" altLang="zh-CN" sz="1200" kern="0" dirty="0" smtClean="0"/>
          </a:p>
          <a:p>
            <a:pPr lvl="1">
              <a:buFont typeface="Times New Roman" pitchFamily="18" charset="0"/>
              <a:buNone/>
            </a:pPr>
            <a:endParaRPr lang="zh-CN" altLang="zh-CN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33783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13306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转发异常问题处理方法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769982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452180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137002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767358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交换机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问题处理“八问”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45021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系统资源故障处理方法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281592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其他常见故障处理方法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281920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19736" y="3498774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常用基本维护命令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65056" y="350139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4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 smtClean="0">
                <a:cs typeface="Times New Roman" pitchFamily="18" charset="0"/>
              </a:rPr>
              <a:t>转发丢包问题</a:t>
            </a:r>
            <a:r>
              <a:rPr lang="zh-CN" altLang="en-US" dirty="0">
                <a:cs typeface="Times New Roman" pitchFamily="18" charset="0"/>
              </a:rPr>
              <a:t>定位流程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查看端口信息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，确认是否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存在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错包或者流量打满情况</a:t>
            </a:r>
            <a:endParaRPr lang="zh-CN" altLang="zh-CN" sz="1200" kern="0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99593" y="1347614"/>
            <a:ext cx="705678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3000" b="1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 sz="24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-"/>
              <a:defRPr sz="24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charset="0"/>
              <a:buChar char="—"/>
              <a:defRPr sz="20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&lt;H3C&gt;display interface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interface-type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interface-number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] [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begin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exclude 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include 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} </a:t>
            </a:r>
            <a:r>
              <a:rPr lang="en-US" altLang="zh-CN" sz="1200" b="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regular-expression 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</a:p>
        </p:txBody>
      </p:sp>
      <p:sp>
        <p:nvSpPr>
          <p:cNvPr id="8" name="矩形 7"/>
          <p:cNvSpPr/>
          <p:nvPr/>
        </p:nvSpPr>
        <p:spPr>
          <a:xfrm>
            <a:off x="899593" y="2139702"/>
            <a:ext cx="7057055" cy="25922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&lt;H3C&gt;display 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interface Ten-</a:t>
            </a:r>
            <a:r>
              <a:rPr kumimoji="1"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GigabitEthernet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2/0/48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Ten-GigabitEthernet2/0/48</a:t>
            </a:r>
            <a:endParaRPr kumimoji="1"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Current 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state: UP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Line 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protocol state: UP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IP 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packet frame type: Ethernet II, hardware address: 84d9-3123-a800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…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Last 5 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second input: 0 packets/sec 100 bytes/sec </a:t>
            </a:r>
            <a:r>
              <a:rPr kumimoji="1"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0%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Last 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5 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second output: 2 packets/sec 216 bytes/sec </a:t>
            </a:r>
            <a:r>
              <a:rPr kumimoji="1"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0%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Input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:  </a:t>
            </a:r>
            <a:r>
              <a:rPr kumimoji="1"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 input errors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, 0 runts, 0 giants, 0 throttles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   0 CRC, 0 frame, - overruns, 0 aborts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   - ignored, - parity 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errors</a:t>
            </a:r>
            <a:endParaRPr kumimoji="1"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 smtClean="0">
                <a:cs typeface="Times New Roman" pitchFamily="18" charset="0"/>
              </a:rPr>
              <a:t>转发丢包问题</a:t>
            </a:r>
            <a:r>
              <a:rPr lang="zh-CN" altLang="en-US" dirty="0">
                <a:cs typeface="Times New Roman" pitchFamily="18" charset="0"/>
              </a:rPr>
              <a:t>定位流程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确认丢包设备位置</a:t>
            </a:r>
            <a:endParaRPr lang="en-US" altLang="zh-CN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通过流统方式确认丢包位置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采用流镜像或者端口镜像报文对比方式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说明：部分</a:t>
            </a:r>
            <a:r>
              <a:rPr lang="en-US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DC</a:t>
            </a: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设备</a:t>
            </a:r>
            <a:r>
              <a:rPr lang="zh-CN" altLang="en-US" sz="1200" b="1" kern="0" dirty="0">
                <a:solidFill>
                  <a:schemeClr val="tx1"/>
                </a:solidFill>
                <a:cs typeface="Times New Roman" pitchFamily="18" charset="0"/>
              </a:rPr>
              <a:t>已</a:t>
            </a: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支持基于</a:t>
            </a:r>
            <a:r>
              <a:rPr lang="en-US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VXLAN</a:t>
            </a: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内层报文的流统，</a:t>
            </a:r>
            <a:r>
              <a:rPr lang="zh-CN" altLang="en-US" sz="1200" b="1" kern="0" dirty="0">
                <a:solidFill>
                  <a:schemeClr val="tx1"/>
                </a:solidFill>
                <a:cs typeface="Times New Roman" pitchFamily="18" charset="0"/>
              </a:rPr>
              <a:t>比如</a:t>
            </a:r>
            <a:r>
              <a:rPr lang="en-US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S125X</a:t>
            </a: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（入）</a:t>
            </a:r>
            <a:r>
              <a:rPr lang="zh-CN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S6800</a:t>
            </a: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（入）</a:t>
            </a:r>
            <a:r>
              <a:rPr lang="zh-CN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S6900F</a:t>
            </a: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（入）</a:t>
            </a:r>
            <a:r>
              <a:rPr lang="zh-CN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S6850</a:t>
            </a:r>
            <a:r>
              <a:rPr lang="zh-CN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S9850</a:t>
            </a:r>
            <a:r>
              <a:rPr lang="zh-CN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S9820</a:t>
            </a:r>
            <a:r>
              <a:rPr lang="zh-CN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S6890</a:t>
            </a:r>
            <a:r>
              <a:rPr lang="zh-CN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S6820</a:t>
            </a:r>
            <a:r>
              <a:rPr lang="zh-CN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S6920</a:t>
            </a:r>
            <a:r>
              <a:rPr lang="zh-CN" altLang="zh-CN" sz="1200" b="1" kern="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S6860</a:t>
            </a: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等，但园区的</a:t>
            </a:r>
            <a:r>
              <a:rPr lang="en-US" altLang="zh-CN" sz="1200" b="1" kern="0" dirty="0" smtClean="0">
                <a:solidFill>
                  <a:schemeClr val="tx1"/>
                </a:solidFill>
                <a:cs typeface="Times New Roman" pitchFamily="18" charset="0"/>
              </a:rPr>
              <a:t>S7500E/S10500</a:t>
            </a: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等暂不支持。</a:t>
            </a:r>
            <a:endParaRPr lang="zh-CN" altLang="en-US" sz="1200" b="1" kern="0" dirty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00050" lvl="1" indent="0"/>
            <a:endParaRPr lang="zh-CN" altLang="zh-CN" sz="1200" kern="0" dirty="0" smtClean="0"/>
          </a:p>
        </p:txBody>
      </p:sp>
      <p:sp>
        <p:nvSpPr>
          <p:cNvPr id="7" name="矩形 6"/>
          <p:cNvSpPr/>
          <p:nvPr/>
        </p:nvSpPr>
        <p:spPr>
          <a:xfrm>
            <a:off x="1259632" y="3003798"/>
            <a:ext cx="6768752" cy="1800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[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H3C-acl-ipv4-adv-3000]rule 10 permit </a:t>
            </a:r>
            <a:r>
              <a:rPr kumimoji="1"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1"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-id 427 inner-protocol </a:t>
            </a:r>
            <a:r>
              <a:rPr kumimoji="1"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icmp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inner-source 69.0.0.200 0.0.0.0 inner-destination 70.0.0.200 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0.0.0.0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参数说明：</a:t>
            </a:r>
            <a:endParaRPr kumimoji="1" lang="en-US" altLang="zh-CN" sz="1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-id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 ID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，取值范围为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～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16777215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，</a:t>
            </a:r>
            <a:r>
              <a:rPr kumimoji="1"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-id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标识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数据报文携带的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 ID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；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inner-protocol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可以针对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内封装的报文类型进行匹配；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inner-source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：可以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针对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内封装的报文源地址进行匹配；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inner-destination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：可以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针对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VXLAN</a:t>
            </a:r>
            <a:r>
              <a:rPr kumimoji="1"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内封装的报文目的地址进行匹配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；</a:t>
            </a:r>
            <a:endParaRPr kumimoji="1" lang="zh-CN" altLang="en-US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现实问题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我们从客户那里接到一个故障时，我们的工程师根据现象让客户收集一堆信息，然后代理商、一线、二线用服、研发产品、研发平台一级一级的反复咨询与确认，天天经历这样的场景。几乎每个故障我们都要经过多个层级的人处理，信息的交流占据了每个人大部分的时间，反复的收集信息与确认问题现象也会让客户不厌其烦，索性客户直接重启设备算了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     我们该如何减少这些环节无谓的损耗，增强服务的专业性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？本文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或许可以给您一些思考。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 smtClean="0">
                <a:cs typeface="Times New Roman" pitchFamily="18" charset="0"/>
              </a:rPr>
              <a:t>转发丢包问题</a:t>
            </a:r>
            <a:r>
              <a:rPr lang="zh-CN" altLang="en-US" dirty="0">
                <a:cs typeface="Times New Roman" pitchFamily="18" charset="0"/>
              </a:rPr>
              <a:t>定位流程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查看芯片丢包信息</a:t>
            </a:r>
            <a:endParaRPr lang="zh-CN" altLang="zh-CN" sz="1200" kern="0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99593" y="1347614"/>
            <a:ext cx="705678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3000" b="1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 sz="24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-"/>
              <a:defRPr sz="24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charset="0"/>
              <a:buChar char="—"/>
              <a:defRPr sz="20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rgbClr val="00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H3C-probe]</a:t>
            </a:r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bcm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slot [slot] chip [chip] show/c/[</a:t>
            </a:r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port_num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</a:p>
        </p:txBody>
      </p:sp>
      <p:sp>
        <p:nvSpPr>
          <p:cNvPr id="8" name="矩形 7"/>
          <p:cNvSpPr/>
          <p:nvPr/>
        </p:nvSpPr>
        <p:spPr>
          <a:xfrm>
            <a:off x="899322" y="1923678"/>
            <a:ext cx="7057055" cy="21602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[H3C-probe]</a:t>
            </a:r>
            <a:r>
              <a:rPr kumimoji="1" lang="en-US" altLang="zh-CN" sz="10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bcm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slot 2 chip 0 show/c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TDBGC4.xe4       :                     3                  +3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TDBGC6.xe4       :                     3                  +3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...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PERQ_DROP_PKT_UC</a:t>
            </a: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(2).ge4:                37,646              +2,794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PERQ_DROP_PKT_UC(2).ge5:                 8,772                +650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PERQ_DROP_PKT_UC(2).ge6:                 1,464                +285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PERQ_DROP_PKT_UC(2).ge9:                 3,722                +659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PERQ_DROP_PKT_UC(2).ge10:                 5,055              +1,335 </a:t>
            </a:r>
            <a:endParaRPr kumimoji="1"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 bwMode="auto">
          <a:xfrm>
            <a:off x="5751722" y="1820120"/>
            <a:ext cx="865188" cy="369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dirty="0"/>
          </a:p>
        </p:txBody>
      </p:sp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 smtClean="0">
                <a:cs typeface="Times New Roman" pitchFamily="18" charset="0"/>
              </a:rPr>
              <a:t>转发丢包问题</a:t>
            </a:r>
            <a:r>
              <a:rPr lang="zh-CN" altLang="en-US" dirty="0">
                <a:cs typeface="Times New Roman" pitchFamily="18" charset="0"/>
              </a:rPr>
              <a:t>定位流程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流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统举例</a:t>
            </a:r>
            <a:endParaRPr lang="en-US" altLang="zh-CN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7150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kern="0" dirty="0">
                <a:solidFill>
                  <a:schemeClr val="tx1"/>
                </a:solidFill>
                <a:cs typeface="Times New Roman" pitchFamily="18" charset="0"/>
              </a:rPr>
              <a:t>组</a:t>
            </a:r>
            <a:r>
              <a:rPr lang="zh-CN" altLang="en-US" sz="1200" kern="0" dirty="0" smtClean="0">
                <a:solidFill>
                  <a:schemeClr val="tx1"/>
                </a:solidFill>
                <a:cs typeface="Times New Roman" pitchFamily="18" charset="0"/>
              </a:rPr>
              <a:t>网情况</a:t>
            </a:r>
            <a:endParaRPr lang="zh-CN" altLang="zh-CN" sz="1000" kern="0" dirty="0" smtClean="0"/>
          </a:p>
        </p:txBody>
      </p:sp>
      <p:sp>
        <p:nvSpPr>
          <p:cNvPr id="7" name="圆角矩形 6"/>
          <p:cNvSpPr/>
          <p:nvPr/>
        </p:nvSpPr>
        <p:spPr bwMode="auto">
          <a:xfrm>
            <a:off x="2150627" y="1820123"/>
            <a:ext cx="865188" cy="369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63290" y="1820122"/>
            <a:ext cx="13684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1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S6800H3</a:t>
            </a:r>
            <a:endParaRPr lang="zh-CN" altLang="en-US" sz="1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左右箭头 13"/>
          <p:cNvSpPr/>
          <p:nvPr/>
        </p:nvSpPr>
        <p:spPr bwMode="auto">
          <a:xfrm>
            <a:off x="1574089" y="1933387"/>
            <a:ext cx="504329" cy="1428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/>
          </a:p>
        </p:txBody>
      </p:sp>
      <p:sp>
        <p:nvSpPr>
          <p:cNvPr id="27" name="左右箭头 26"/>
          <p:cNvSpPr/>
          <p:nvPr/>
        </p:nvSpPr>
        <p:spPr bwMode="auto">
          <a:xfrm>
            <a:off x="3086656" y="1933386"/>
            <a:ext cx="827721" cy="1428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/>
          </a:p>
        </p:txBody>
      </p:sp>
      <p:sp>
        <p:nvSpPr>
          <p:cNvPr id="29" name="圆角矩形 28"/>
          <p:cNvSpPr/>
          <p:nvPr/>
        </p:nvSpPr>
        <p:spPr bwMode="auto">
          <a:xfrm>
            <a:off x="3987972" y="1820120"/>
            <a:ext cx="865188" cy="369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dirty="0"/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719317" y="1831661"/>
            <a:ext cx="1368425" cy="29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S125X</a:t>
            </a:r>
            <a:endParaRPr lang="zh-CN" altLang="en-US" sz="1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549658" y="1830063"/>
            <a:ext cx="1368425" cy="29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S6800H3</a:t>
            </a:r>
            <a:endParaRPr lang="zh-CN" altLang="en-US" sz="1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左右箭头 31"/>
          <p:cNvSpPr/>
          <p:nvPr/>
        </p:nvSpPr>
        <p:spPr bwMode="auto">
          <a:xfrm>
            <a:off x="4884772" y="1933386"/>
            <a:ext cx="794942" cy="1428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/>
          </a:p>
        </p:txBody>
      </p:sp>
      <p:sp>
        <p:nvSpPr>
          <p:cNvPr id="35" name="左右箭头 34"/>
          <p:cNvSpPr/>
          <p:nvPr/>
        </p:nvSpPr>
        <p:spPr bwMode="auto">
          <a:xfrm>
            <a:off x="6688099" y="1936186"/>
            <a:ext cx="504329" cy="1428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1529396" y="2037858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TG1/0/1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2819120" y="2029802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TG1/0/2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3310595" y="2029802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TG1/0/3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4658787" y="2020495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TG1/0/4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5128750" y="2017307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TG1/0/5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6480322" y="2024038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TG1/0/6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1475656" y="1707654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3915224" y="1353303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6441166" y="1719708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141" y="2427734"/>
            <a:ext cx="8516355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S6800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R2609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及之后版本，</a:t>
            </a:r>
            <a:r>
              <a:rPr lang="zh-CN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不支持出方向的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VXLAN</a:t>
            </a:r>
            <a:r>
              <a:rPr lang="zh-CN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报文的流量统计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102870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TG1/0/1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口</a:t>
            </a:r>
            <a:endParaRPr lang="en-US" altLang="zh-CN" sz="10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857250" lvl="2">
              <a:lnSpc>
                <a:spcPct val="150000"/>
              </a:lnSpc>
            </a:pP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入：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rule 0 permit 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icmp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 1.1.1.1 0 destination 2.2.2.2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packet-filter XXX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inbound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hardware-count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857250" lvl="2">
              <a:lnSpc>
                <a:spcPct val="150000"/>
              </a:lnSpc>
            </a:pP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出：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rule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permit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icmp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source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2.2.2.2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destination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1.1.1.1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packet-filter XXX outbound hardware-count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2870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TG1/0/2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口</a:t>
            </a:r>
            <a:endParaRPr lang="en-US" altLang="zh-CN" sz="1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857250" lvl="2">
              <a:lnSpc>
                <a:spcPct val="150000"/>
              </a:lnSpc>
            </a:pP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 </a:t>
            </a:r>
            <a:r>
              <a: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入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rule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permit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-id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inner-protocol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icmp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inner-source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2.2.2.2 0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inner-destination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1.1.1.1 0.0.0.0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0" lvl="2">
              <a:lnSpc>
                <a:spcPct val="150000"/>
              </a:lnSpc>
            </a:pP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 </a:t>
            </a:r>
            <a:r>
              <a: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出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：在</a:t>
            </a:r>
            <a:r>
              <a:rPr lang="en-US" altLang="zh-CN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TG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1/0/1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口入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方向通过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匹配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rule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permit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icmp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source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1.1.1.1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destination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2.2.2.2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对相应流进行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remark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动作   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0" lvl="2">
              <a:lnSpc>
                <a:spcPct val="15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remark 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-local-id 3”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，然后在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TG1/0/2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口出方向通过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匹配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-local-id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的报文实现统计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921104" y="1884817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1.1.1.1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7027946" y="1860616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2.2.2.2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796935" y="1734411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3.3.3.3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5110923" y="1736441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4.4.4.4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空心弧 2"/>
          <p:cNvSpPr/>
          <p:nvPr/>
        </p:nvSpPr>
        <p:spPr>
          <a:xfrm>
            <a:off x="3058149" y="1615385"/>
            <a:ext cx="2621565" cy="218514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 bwMode="auto">
          <a:xfrm>
            <a:off x="5751722" y="1820120"/>
            <a:ext cx="865188" cy="369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dirty="0"/>
          </a:p>
        </p:txBody>
      </p:sp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 smtClean="0">
                <a:cs typeface="Times New Roman" pitchFamily="18" charset="0"/>
              </a:rPr>
              <a:t>转发丢包问题</a:t>
            </a:r>
            <a:r>
              <a:rPr lang="zh-CN" altLang="en-US" dirty="0">
                <a:cs typeface="Times New Roman" pitchFamily="18" charset="0"/>
              </a:rPr>
              <a:t>定位流程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流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统举例</a:t>
            </a:r>
            <a:endParaRPr lang="en-US" altLang="zh-CN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7150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kern="0" dirty="0">
                <a:solidFill>
                  <a:schemeClr val="tx1"/>
                </a:solidFill>
                <a:cs typeface="Times New Roman" pitchFamily="18" charset="0"/>
              </a:rPr>
              <a:t>组</a:t>
            </a:r>
            <a:r>
              <a:rPr lang="zh-CN" altLang="en-US" sz="1200" kern="0" dirty="0" smtClean="0">
                <a:solidFill>
                  <a:schemeClr val="tx1"/>
                </a:solidFill>
                <a:cs typeface="Times New Roman" pitchFamily="18" charset="0"/>
              </a:rPr>
              <a:t>网情况</a:t>
            </a:r>
            <a:endParaRPr lang="zh-CN" altLang="zh-CN" sz="1000" kern="0" dirty="0" smtClean="0"/>
          </a:p>
        </p:txBody>
      </p:sp>
      <p:sp>
        <p:nvSpPr>
          <p:cNvPr id="7" name="圆角矩形 6"/>
          <p:cNvSpPr/>
          <p:nvPr/>
        </p:nvSpPr>
        <p:spPr bwMode="auto">
          <a:xfrm>
            <a:off x="2150627" y="1820123"/>
            <a:ext cx="865188" cy="369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63290" y="1820122"/>
            <a:ext cx="13684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1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S6800H3</a:t>
            </a:r>
            <a:endParaRPr lang="zh-CN" altLang="en-US" sz="1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左右箭头 13"/>
          <p:cNvSpPr/>
          <p:nvPr/>
        </p:nvSpPr>
        <p:spPr bwMode="auto">
          <a:xfrm>
            <a:off x="1574089" y="1933387"/>
            <a:ext cx="504329" cy="1428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/>
          </a:p>
        </p:txBody>
      </p:sp>
      <p:sp>
        <p:nvSpPr>
          <p:cNvPr id="27" name="左右箭头 26"/>
          <p:cNvSpPr/>
          <p:nvPr/>
        </p:nvSpPr>
        <p:spPr bwMode="auto">
          <a:xfrm>
            <a:off x="3086656" y="1933386"/>
            <a:ext cx="827721" cy="1428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/>
          </a:p>
        </p:txBody>
      </p:sp>
      <p:sp>
        <p:nvSpPr>
          <p:cNvPr id="29" name="圆角矩形 28"/>
          <p:cNvSpPr/>
          <p:nvPr/>
        </p:nvSpPr>
        <p:spPr bwMode="auto">
          <a:xfrm>
            <a:off x="3987972" y="1820120"/>
            <a:ext cx="865188" cy="369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dirty="0"/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719317" y="1831661"/>
            <a:ext cx="1368425" cy="29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S125X</a:t>
            </a:r>
            <a:endParaRPr lang="zh-CN" altLang="en-US" sz="1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549658" y="1830063"/>
            <a:ext cx="1368425" cy="29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S6800H3</a:t>
            </a:r>
            <a:endParaRPr lang="zh-CN" altLang="en-US" sz="1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左右箭头 31"/>
          <p:cNvSpPr/>
          <p:nvPr/>
        </p:nvSpPr>
        <p:spPr bwMode="auto">
          <a:xfrm>
            <a:off x="4884772" y="1933386"/>
            <a:ext cx="794942" cy="1428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/>
          </a:p>
        </p:txBody>
      </p:sp>
      <p:sp>
        <p:nvSpPr>
          <p:cNvPr id="35" name="左右箭头 34"/>
          <p:cNvSpPr/>
          <p:nvPr/>
        </p:nvSpPr>
        <p:spPr bwMode="auto">
          <a:xfrm>
            <a:off x="6688099" y="1936186"/>
            <a:ext cx="504329" cy="1428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25" tIns="45712" rIns="91425" bIns="45712"/>
          <a:lstStyle/>
          <a:p>
            <a:pPr marL="342900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1529396" y="2037858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TG1/0/1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2819120" y="2029802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TG1/0/2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3310595" y="2029802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TG1/0/3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4658787" y="2020495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TG1/0/4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5128750" y="2017307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TG1/0/5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6480322" y="2024038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TG1/0/6</a:t>
            </a:r>
            <a:endParaRPr lang="zh-CN" altLang="en-US" sz="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1475656" y="1707654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3915224" y="1353303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6441166" y="1719708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141" y="2427734"/>
            <a:ext cx="8516355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S125X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R1150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及之后版本，</a:t>
            </a:r>
            <a:r>
              <a:rPr lang="zh-CN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不支持出方向的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VXLAN</a:t>
            </a:r>
            <a:r>
              <a:rPr lang="zh-CN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报文的流量统计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102870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TG1/0/3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口</a:t>
            </a:r>
            <a:endParaRPr lang="en-US" altLang="zh-CN" sz="1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857250" lvl="2">
              <a:lnSpc>
                <a:spcPct val="150000"/>
              </a:lnSpc>
            </a:pP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 </a:t>
            </a:r>
            <a:r>
              <a: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入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rule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permit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-id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inner-protocol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icmp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inner-source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1.1.1.1 0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inner-destination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2.2.2.2 0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0" lvl="2">
              <a:lnSpc>
                <a:spcPct val="150000"/>
              </a:lnSpc>
            </a:pP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 </a:t>
            </a:r>
            <a:r>
              <a: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出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TG1/0/4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方向通过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匹配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rule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permit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-id 10 inner-protocol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icmp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inner-source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2.2.2.2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inner-</a:t>
            </a:r>
          </a:p>
          <a:p>
            <a:pPr marL="857250" lvl="2">
              <a:lnSpc>
                <a:spcPct val="15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destination 1.1.1.1 0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对相应流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remark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动作“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remark 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-local-id 3”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，然后在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TG1/0/3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口出方向通过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匹配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	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            local-id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的报文实现统计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2870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TG1/0/4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口</a:t>
            </a:r>
            <a:endParaRPr lang="en-US" altLang="zh-CN" sz="1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857250" lvl="2">
              <a:lnSpc>
                <a:spcPct val="150000"/>
              </a:lnSpc>
            </a:pPr>
            <a:r>
              <a:rPr lang="en-US" altLang="zh-CN" sz="1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 </a:t>
            </a:r>
            <a:r>
              <a:rPr lang="zh-CN" altLang="en-US" sz="1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与上述配置相同原理。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921104" y="1884817"/>
            <a:ext cx="819682" cy="2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1.1.1.1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7027946" y="1860616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2.2.2.2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796935" y="1734411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3.3.3.3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5110923" y="1736441"/>
            <a:ext cx="8196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4.4.4.4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空心弧 2"/>
          <p:cNvSpPr/>
          <p:nvPr/>
        </p:nvSpPr>
        <p:spPr>
          <a:xfrm>
            <a:off x="3058149" y="1615385"/>
            <a:ext cx="2621565" cy="218514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13306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转发异常问题处理方法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769982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452180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137002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767358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交换机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问题处理“八问”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45021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系统资源故障处理方法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281592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其他常见故障处理方法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2819200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19736" y="3498774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常用基本维护命令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65056" y="350139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92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 smtClean="0">
                <a:cs typeface="Times New Roman" pitchFamily="18" charset="0"/>
              </a:rPr>
              <a:t>ACL</a:t>
            </a:r>
            <a:r>
              <a:rPr lang="zh-CN" altLang="en-US" dirty="0" smtClean="0">
                <a:cs typeface="Times New Roman" pitchFamily="18" charset="0"/>
              </a:rPr>
              <a:t>超规格问题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ACL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超规格问题</a:t>
            </a:r>
            <a:endParaRPr lang="en-US" altLang="zh-CN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故障描述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</a:pPr>
            <a:r>
              <a:rPr lang="zh-CN" altLang="en-US" sz="1000" kern="0" dirty="0" smtClean="0"/>
              <a:t>某局点变更时，使用</a:t>
            </a:r>
            <a:r>
              <a:rPr lang="en-US" altLang="zh-CN" sz="1000" kern="0" dirty="0" smtClean="0"/>
              <a:t>S6800H1</a:t>
            </a:r>
            <a:r>
              <a:rPr lang="zh-CN" altLang="en-US" sz="1000" kern="0" dirty="0"/>
              <a:t>设备替换思科旧</a:t>
            </a:r>
            <a:r>
              <a:rPr lang="zh-CN" altLang="en-US" sz="1000" kern="0" dirty="0" smtClean="0"/>
              <a:t>设备后，设备提示</a:t>
            </a:r>
            <a:r>
              <a:rPr lang="en-US" altLang="zh-CN" sz="1000" kern="0" dirty="0"/>
              <a:t>ACL</a:t>
            </a:r>
            <a:r>
              <a:rPr lang="zh-CN" altLang="en-US" sz="1000" kern="0" dirty="0"/>
              <a:t>资源不足：</a:t>
            </a:r>
          </a:p>
          <a:p>
            <a:pPr marL="400050" lvl="1" indent="0">
              <a:lnSpc>
                <a:spcPct val="150000"/>
              </a:lnSpc>
            </a:pPr>
            <a:r>
              <a:rPr lang="en-US" altLang="zh-CN" sz="1000" kern="0" dirty="0"/>
              <a:t>PFILTER/3/PFILTER_IF_NO_RES</a:t>
            </a:r>
            <a:r>
              <a:rPr lang="zh-CN" altLang="en-US" sz="1000" kern="0" dirty="0"/>
              <a:t>，</a:t>
            </a:r>
            <a:r>
              <a:rPr lang="en-US" altLang="zh-CN" sz="1000" kern="0" dirty="0" err="1"/>
              <a:t>acl</a:t>
            </a:r>
            <a:r>
              <a:rPr lang="en-US" altLang="zh-CN" sz="1000" kern="0" dirty="0"/>
              <a:t> resource is insufficient</a:t>
            </a:r>
            <a:r>
              <a:rPr lang="en-US" altLang="zh-CN" sz="1000" kern="0" dirty="0" smtClean="0"/>
              <a:t>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相关配置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00050" lvl="1" indent="0">
              <a:lnSpc>
                <a:spcPct val="100000"/>
              </a:lnSpc>
            </a:pPr>
            <a:r>
              <a:rPr lang="zh-CN" altLang="en-US" sz="900" kern="0" dirty="0" smtClean="0"/>
              <a:t>已下发的包过滤策略</a:t>
            </a:r>
            <a:endParaRPr lang="fr-FR" altLang="zh-CN" sz="900" kern="0" dirty="0" smtClean="0"/>
          </a:p>
          <a:p>
            <a:pPr marL="400050" lvl="1" indent="0">
              <a:lnSpc>
                <a:spcPct val="100000"/>
              </a:lnSpc>
            </a:pPr>
            <a:r>
              <a:rPr lang="fr-FR" altLang="zh-CN" sz="900" kern="0" dirty="0" smtClean="0"/>
              <a:t>rule </a:t>
            </a:r>
            <a:r>
              <a:rPr lang="fr-FR" altLang="zh-CN" sz="900" kern="0" dirty="0"/>
              <a:t>30   permit udp  source 10.7.31.11 0 destination 110.5.33.11 0 destination-port gt 16384</a:t>
            </a:r>
          </a:p>
          <a:p>
            <a:pPr marL="400050" lvl="1" indent="0">
              <a:lnSpc>
                <a:spcPct val="100000"/>
              </a:lnSpc>
            </a:pPr>
            <a:r>
              <a:rPr lang="fr-FR" altLang="zh-CN" sz="900" kern="0" dirty="0"/>
              <a:t>rule 35   permit udp  source 10.7.31.11 0 destination 110.5.32.0 0.0.0.255 destination-port gt 16384</a:t>
            </a:r>
          </a:p>
          <a:p>
            <a:pPr marL="400050" lvl="1" indent="0">
              <a:lnSpc>
                <a:spcPct val="100000"/>
              </a:lnSpc>
            </a:pPr>
            <a:r>
              <a:rPr lang="fr-FR" altLang="zh-CN" sz="900" kern="0" dirty="0" smtClean="0"/>
              <a:t>rule </a:t>
            </a:r>
            <a:r>
              <a:rPr lang="fr-FR" altLang="zh-CN" sz="900" kern="0" dirty="0"/>
              <a:t>45   permit tcp  source 10.7.3.57 0 destination 110.5.10.117 0 destination-port range 49152 </a:t>
            </a:r>
            <a:r>
              <a:rPr lang="fr-FR" altLang="zh-CN" sz="900" kern="0" dirty="0" smtClean="0"/>
              <a:t>65535</a:t>
            </a:r>
          </a:p>
          <a:p>
            <a:pPr marL="400050" lvl="1" indent="0">
              <a:lnSpc>
                <a:spcPct val="100000"/>
              </a:lnSpc>
            </a:pPr>
            <a:r>
              <a:rPr lang="fr-FR" altLang="zh-CN" sz="900" kern="0" dirty="0" smtClean="0"/>
              <a:t>....</a:t>
            </a:r>
          </a:p>
          <a:p>
            <a:pPr marL="400050" lvl="1" indent="0">
              <a:lnSpc>
                <a:spcPct val="100000"/>
              </a:lnSpc>
            </a:pPr>
            <a:r>
              <a:rPr lang="zh-CN" altLang="en-US" sz="900" kern="0" dirty="0" smtClean="0"/>
              <a:t>下发失败的包过滤策略</a:t>
            </a:r>
            <a:endParaRPr lang="fr-FR" altLang="zh-CN" sz="900" kern="0" dirty="0"/>
          </a:p>
          <a:p>
            <a:pPr marL="400050" lvl="1" indent="0">
              <a:lnSpc>
                <a:spcPct val="100000"/>
              </a:lnSpc>
            </a:pPr>
            <a:r>
              <a:rPr lang="fr-FR" altLang="zh-CN" sz="900" kern="0" dirty="0"/>
              <a:t>rule 1225 permit udp  source 10.7.33.11 0 destination 110.5.31.11 0 destination-port gt 6000 </a:t>
            </a:r>
          </a:p>
          <a:p>
            <a:pPr marL="400050" lvl="1" indent="0">
              <a:lnSpc>
                <a:spcPct val="100000"/>
              </a:lnSpc>
            </a:pPr>
            <a:r>
              <a:rPr lang="fr-FR" altLang="zh-CN" sz="900" kern="0" dirty="0"/>
              <a:t>rule 1230 permit tcp  source 10.7.3.56 0 destination 110.5.10.117 0 destination-port range 49152 65535  </a:t>
            </a:r>
          </a:p>
          <a:p>
            <a:pPr marL="400050" lvl="1" indent="0">
              <a:lnSpc>
                <a:spcPct val="100000"/>
              </a:lnSpc>
            </a:pPr>
            <a:r>
              <a:rPr lang="fr-FR" altLang="zh-CN" sz="900" kern="0" dirty="0"/>
              <a:t>rule 1235 permit tcp  source 10.7.3.55 0 destination 110.5.10.117 0 destination-port range 49152 65535  </a:t>
            </a:r>
          </a:p>
          <a:p>
            <a:pPr marL="400050" lvl="1" indent="0">
              <a:lnSpc>
                <a:spcPct val="100000"/>
              </a:lnSpc>
            </a:pPr>
            <a:r>
              <a:rPr lang="fr-FR" altLang="zh-CN" sz="900" kern="0" dirty="0"/>
              <a:t>rule 1240 permit tcp  source 10.7.3.54 0 destination 110.5.10.117 0 destination-port range 49152 65535 </a:t>
            </a:r>
          </a:p>
          <a:p>
            <a:pPr marL="400050" lvl="1" indent="0">
              <a:lnSpc>
                <a:spcPct val="100000"/>
              </a:lnSpc>
            </a:pPr>
            <a:r>
              <a:rPr lang="fr-FR" altLang="zh-CN" sz="1000" kern="0" dirty="0" smtClean="0"/>
              <a:t>... </a:t>
            </a:r>
            <a:endParaRPr lang="en-US" altLang="zh-CN" sz="1000" kern="0" dirty="0" smtClean="0"/>
          </a:p>
          <a:p>
            <a:pPr marL="400050" lvl="1" indent="0"/>
            <a:endParaRPr lang="en-US" altLang="zh-CN" sz="800" kern="0" dirty="0"/>
          </a:p>
          <a:p>
            <a:pPr marL="400050" lvl="1" indent="0">
              <a:lnSpc>
                <a:spcPct val="100000"/>
              </a:lnSpc>
            </a:pPr>
            <a:endParaRPr lang="en-US" altLang="zh-CN" sz="1050" kern="0" dirty="0"/>
          </a:p>
          <a:p>
            <a:pPr marL="400050" lvl="1" indent="0">
              <a:lnSpc>
                <a:spcPct val="100000"/>
              </a:lnSpc>
            </a:pPr>
            <a:endParaRPr lang="zh-CN" altLang="zh-CN" sz="1050" kern="0" dirty="0" smtClean="0"/>
          </a:p>
        </p:txBody>
      </p:sp>
    </p:spTree>
    <p:extLst>
      <p:ext uri="{BB962C8B-B14F-4D97-AF65-F5344CB8AC3E}">
        <p14:creationId xmlns:p14="http://schemas.microsoft.com/office/powerpoint/2010/main" val="21777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 smtClean="0">
                <a:cs typeface="Times New Roman" pitchFamily="18" charset="0"/>
              </a:rPr>
              <a:t>ACL</a:t>
            </a:r>
            <a:r>
              <a:rPr lang="zh-CN" altLang="en-US" dirty="0" smtClean="0">
                <a:cs typeface="Times New Roman" pitchFamily="18" charset="0"/>
              </a:rPr>
              <a:t>超规格问题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ACL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超规格问题</a:t>
            </a:r>
            <a:endParaRPr lang="en-US" altLang="zh-CN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问题分析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</a:pPr>
            <a:r>
              <a:rPr lang="zh-CN" altLang="en-US" sz="1000" kern="0" dirty="0" smtClean="0"/>
              <a:t>对应芯片共</a:t>
            </a:r>
            <a:r>
              <a:rPr lang="en-US" altLang="zh-CN" sz="1000" kern="0" dirty="0" smtClean="0"/>
              <a:t>12</a:t>
            </a:r>
            <a:r>
              <a:rPr lang="zh-CN" altLang="en-US" sz="1000" kern="0" dirty="0" smtClean="0"/>
              <a:t>个</a:t>
            </a:r>
            <a:r>
              <a:rPr lang="en-US" altLang="zh-CN" sz="1000" kern="0" dirty="0" smtClean="0"/>
              <a:t>IFP ACL Slice</a:t>
            </a:r>
            <a:r>
              <a:rPr lang="zh-CN" altLang="en-US" sz="1000" kern="0" dirty="0" smtClean="0"/>
              <a:t>，</a:t>
            </a:r>
            <a:r>
              <a:rPr lang="en-US" altLang="zh-CN" sz="1000" kern="0" dirty="0" smtClean="0"/>
              <a:t>8-11</a:t>
            </a:r>
            <a:r>
              <a:rPr lang="zh-CN" altLang="en-US" sz="1000" kern="0" dirty="0" smtClean="0"/>
              <a:t>号</a:t>
            </a:r>
            <a:r>
              <a:rPr lang="en-US" altLang="zh-CN" sz="1000" kern="0" dirty="0" smtClean="0"/>
              <a:t>Slice</a:t>
            </a:r>
            <a:r>
              <a:rPr lang="zh-CN" altLang="en-US" sz="1000" kern="0" dirty="0" smtClean="0"/>
              <a:t>为系统预留</a:t>
            </a:r>
            <a:r>
              <a:rPr lang="en-US" altLang="zh-CN" sz="1000" kern="0" dirty="0" smtClean="0"/>
              <a:t>Slice</a:t>
            </a:r>
            <a:r>
              <a:rPr lang="zh-CN" altLang="en-US" sz="1000" kern="0" dirty="0" smtClean="0"/>
              <a:t>，故而可用的</a:t>
            </a:r>
            <a:r>
              <a:rPr lang="en-US" altLang="zh-CN" sz="1000" kern="0" dirty="0" smtClean="0"/>
              <a:t>Slice</a:t>
            </a:r>
            <a:r>
              <a:rPr lang="zh-CN" altLang="en-US" sz="1000" kern="0" dirty="0" smtClean="0"/>
              <a:t>为</a:t>
            </a:r>
            <a:r>
              <a:rPr lang="en-US" altLang="zh-CN" sz="1000" kern="0" dirty="0" smtClean="0"/>
              <a:t>0-7</a:t>
            </a:r>
            <a:r>
              <a:rPr lang="zh-CN" altLang="en-US" sz="1000" kern="0" dirty="0" smtClean="0"/>
              <a:t>。现场</a:t>
            </a:r>
            <a:r>
              <a:rPr lang="en-US" altLang="zh-CN" sz="1000" kern="0" dirty="0" smtClean="0"/>
              <a:t>packet filter</a:t>
            </a:r>
            <a:r>
              <a:rPr lang="zh-CN" altLang="en-US" sz="1000" kern="0" dirty="0" smtClean="0"/>
              <a:t>类型的</a:t>
            </a:r>
            <a:r>
              <a:rPr lang="en-US" altLang="zh-CN" sz="1000" kern="0" dirty="0" smtClean="0"/>
              <a:t>ACL</a:t>
            </a:r>
            <a:r>
              <a:rPr lang="zh-CN" altLang="en-US" sz="1000" kern="0" dirty="0" smtClean="0"/>
              <a:t>已经了</a:t>
            </a:r>
            <a:r>
              <a:rPr lang="en-US" altLang="zh-CN" sz="1000" kern="0" dirty="0" smtClean="0"/>
              <a:t>6</a:t>
            </a:r>
            <a:r>
              <a:rPr lang="zh-CN" altLang="en-US" sz="1000" kern="0" dirty="0"/>
              <a:t>个</a:t>
            </a:r>
            <a:r>
              <a:rPr lang="en-US" altLang="zh-CN" sz="1000" kern="0" dirty="0" smtClean="0"/>
              <a:t>slice</a:t>
            </a:r>
            <a:r>
              <a:rPr lang="zh-CN" altLang="en-US" sz="1000" kern="0" dirty="0"/>
              <a:t>，</a:t>
            </a:r>
            <a:r>
              <a:rPr lang="zh-CN" altLang="en-US" sz="1000" kern="0" dirty="0" smtClean="0"/>
              <a:t>且为</a:t>
            </a:r>
            <a:r>
              <a:rPr lang="en-US" altLang="zh-CN" sz="1000" kern="0" dirty="0"/>
              <a:t>double</a:t>
            </a:r>
            <a:r>
              <a:rPr lang="zh-CN" altLang="en-US" sz="1000" kern="0" dirty="0" smtClean="0"/>
              <a:t>模式 。这</a:t>
            </a:r>
            <a:r>
              <a:rPr lang="en-US" altLang="zh-CN" sz="1000" kern="0" dirty="0"/>
              <a:t>6</a:t>
            </a:r>
            <a:r>
              <a:rPr lang="zh-CN" altLang="en-US" sz="1000" kern="0" dirty="0"/>
              <a:t>个</a:t>
            </a:r>
            <a:r>
              <a:rPr lang="en-US" altLang="zh-CN" sz="1000" kern="0" dirty="0" smtClean="0"/>
              <a:t>slice</a:t>
            </a:r>
            <a:r>
              <a:rPr lang="zh-CN" altLang="en-US" sz="1000" kern="0" dirty="0" smtClean="0"/>
              <a:t>理论上</a:t>
            </a:r>
            <a:r>
              <a:rPr lang="zh-CN" altLang="en-US" sz="1000" kern="0" dirty="0"/>
              <a:t>可以提供</a:t>
            </a:r>
            <a:r>
              <a:rPr lang="en-US" altLang="zh-CN" sz="1000" kern="0" dirty="0"/>
              <a:t>2048+1024+1024=4096</a:t>
            </a:r>
            <a:r>
              <a:rPr lang="zh-CN" altLang="en-US" sz="1000" kern="0" dirty="0"/>
              <a:t>个</a:t>
            </a:r>
            <a:r>
              <a:rPr lang="en-US" altLang="zh-CN" sz="1000" kern="0" dirty="0"/>
              <a:t>entry</a:t>
            </a:r>
            <a:r>
              <a:rPr lang="zh-CN" altLang="en-US" sz="1000" kern="0" dirty="0"/>
              <a:t>，而现场已经使用了</a:t>
            </a:r>
            <a:r>
              <a:rPr lang="en-US" altLang="zh-CN" sz="1000" kern="0" dirty="0"/>
              <a:t>3977</a:t>
            </a:r>
            <a:r>
              <a:rPr lang="zh-CN" altLang="en-US" sz="1000" kern="0" dirty="0"/>
              <a:t>个</a:t>
            </a:r>
            <a:r>
              <a:rPr lang="en-US" altLang="zh-CN" sz="1000" kern="0" dirty="0" smtClean="0"/>
              <a:t>entry</a:t>
            </a:r>
            <a:r>
              <a:rPr lang="zh-CN" altLang="en-US" sz="1000" kern="0" dirty="0" smtClean="0"/>
              <a:t>，加上已经被</a:t>
            </a:r>
            <a:r>
              <a:rPr lang="en-US" altLang="zh-CN" sz="1000" kern="0" dirty="0" smtClean="0"/>
              <a:t>PBR</a:t>
            </a:r>
            <a:r>
              <a:rPr lang="zh-CN" altLang="en-US" sz="1000" kern="0" dirty="0" smtClean="0"/>
              <a:t>类型的</a:t>
            </a:r>
            <a:r>
              <a:rPr lang="en-US" altLang="zh-CN" sz="1000" kern="0" dirty="0" smtClean="0"/>
              <a:t>ACL</a:t>
            </a:r>
            <a:r>
              <a:rPr lang="zh-CN" altLang="en-US" sz="1000" kern="0" dirty="0" smtClean="0"/>
              <a:t>占用的</a:t>
            </a:r>
            <a:r>
              <a:rPr lang="en-US" altLang="zh-CN" sz="1000" kern="0" dirty="0" smtClean="0"/>
              <a:t>1</a:t>
            </a:r>
            <a:r>
              <a:rPr lang="zh-CN" altLang="en-US" sz="1000" kern="0" dirty="0" smtClean="0"/>
              <a:t>个</a:t>
            </a:r>
            <a:r>
              <a:rPr lang="en-US" altLang="zh-CN" sz="1000" kern="0" dirty="0" smtClean="0"/>
              <a:t>slice</a:t>
            </a:r>
            <a:r>
              <a:rPr lang="zh-CN" altLang="en-US" sz="1000" kern="0" dirty="0" smtClean="0"/>
              <a:t>，故而可供</a:t>
            </a:r>
            <a:r>
              <a:rPr lang="en-US" altLang="zh-CN" sz="1000" kern="0" dirty="0" smtClean="0"/>
              <a:t>double</a:t>
            </a:r>
            <a:r>
              <a:rPr lang="zh-CN" altLang="en-US" sz="1000" kern="0" dirty="0" smtClean="0"/>
              <a:t>模式的</a:t>
            </a:r>
            <a:r>
              <a:rPr lang="en-US" altLang="zh-CN" sz="1000" kern="0" dirty="0"/>
              <a:t>packet filter</a:t>
            </a:r>
            <a:r>
              <a:rPr lang="zh-CN" altLang="en-US" sz="1000" kern="0" dirty="0" smtClean="0"/>
              <a:t>使用的</a:t>
            </a:r>
            <a:r>
              <a:rPr lang="en-US" altLang="zh-CN" sz="1000" kern="0" dirty="0" smtClean="0"/>
              <a:t>entry</a:t>
            </a:r>
            <a:r>
              <a:rPr lang="zh-CN" altLang="en-US" sz="1000" kern="0" dirty="0" smtClean="0"/>
              <a:t>只有</a:t>
            </a:r>
            <a:r>
              <a:rPr lang="en-US" altLang="zh-CN" sz="1000" kern="0" dirty="0" smtClean="0"/>
              <a:t>119</a:t>
            </a:r>
            <a:r>
              <a:rPr lang="zh-CN" altLang="en-US" sz="1000" kern="0" dirty="0" smtClean="0"/>
              <a:t>条。因现场在多个</a:t>
            </a:r>
            <a:r>
              <a:rPr lang="en-US" altLang="zh-CN" sz="1000" kern="0" dirty="0" err="1"/>
              <a:t>vlan</a:t>
            </a:r>
            <a:r>
              <a:rPr lang="en-US" altLang="zh-CN" sz="1000" kern="0" dirty="0"/>
              <a:t> interface </a:t>
            </a:r>
            <a:r>
              <a:rPr lang="en-US" altLang="zh-CN" sz="1000" kern="0" dirty="0" smtClean="0"/>
              <a:t>inbound</a:t>
            </a:r>
            <a:r>
              <a:rPr lang="zh-CN" altLang="en-US" sz="1000" kern="0" dirty="0" smtClean="0"/>
              <a:t>方向下发了存在上百条且携带</a:t>
            </a:r>
            <a:r>
              <a:rPr lang="en-US" altLang="zh-CN" sz="1000" kern="0" dirty="0" smtClean="0"/>
              <a:t>GT/RANGE</a:t>
            </a:r>
            <a:r>
              <a:rPr lang="zh-CN" altLang="en-US" sz="1000" kern="0" dirty="0" smtClean="0"/>
              <a:t>参数的</a:t>
            </a:r>
            <a:r>
              <a:rPr lang="en-US" altLang="zh-CN" sz="1000" kern="0" dirty="0" smtClean="0"/>
              <a:t>rule</a:t>
            </a:r>
            <a:r>
              <a:rPr lang="zh-CN" altLang="en-US" sz="1000" kern="0" dirty="0" smtClean="0"/>
              <a:t>的包过滤策略，导致超规格，故而提示</a:t>
            </a:r>
            <a:r>
              <a:rPr lang="zh-CN" altLang="en-US" sz="1000" kern="0" dirty="0"/>
              <a:t>资源</a:t>
            </a:r>
            <a:r>
              <a:rPr lang="zh-CN" altLang="en-US" sz="1000" kern="0" dirty="0" smtClean="0"/>
              <a:t>不足。</a:t>
            </a:r>
            <a:endParaRPr lang="zh-CN" altLang="en-US" sz="1000" kern="0" dirty="0"/>
          </a:p>
        </p:txBody>
      </p:sp>
      <p:sp>
        <p:nvSpPr>
          <p:cNvPr id="5" name="矩形 4"/>
          <p:cNvSpPr/>
          <p:nvPr/>
        </p:nvSpPr>
        <p:spPr>
          <a:xfrm>
            <a:off x="1043608" y="2571750"/>
            <a:ext cx="4104456" cy="22830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[H3C-probe]debug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qacl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show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acl-resc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slot 2 chip 0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Pri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7, Group  3,usedEntries 130,mode Single,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physlice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1" lang="en-US" altLang="zh-CN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=========================================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acl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type                 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usedEntries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[130]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=========================================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[111]Policy Based Routing V4        130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=====================================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-------------------------------------------------------------------------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Pri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8, Group  2,usedEntries 3977,mode Double,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physlice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1" lang="en-US" altLang="zh-CN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0/1/4/5/6/7/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=========================================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acl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type                 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usedEntries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[3977]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=========================================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[96 ]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PktFilter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IP on VRF         </a:t>
            </a:r>
            <a:r>
              <a:rPr kumimoji="1"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3977</a:t>
            </a:r>
            <a:endParaRPr kumimoji="1"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6" y="2550536"/>
            <a:ext cx="2664296" cy="23042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TD2+ </a:t>
            </a:r>
            <a:r>
              <a:rPr kumimoji="1"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芯片</a:t>
            </a:r>
            <a:r>
              <a:rPr kumimoji="1"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规格， </a:t>
            </a:r>
            <a:r>
              <a:rPr kumimoji="1"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每个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slice</a:t>
            </a:r>
            <a:r>
              <a:rPr kumimoji="1"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的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entry </a:t>
            </a:r>
            <a:r>
              <a:rPr kumimoji="1"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{2048, ,},   /* 0*/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{2048, },   /* 1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{2048, },   /* 2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{2048, },   /* 3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{1024, },   /* 4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{1024, ,},   /* 5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{1024, ,},   /* 6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{1024, ,},   /* 7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{1024, ,},   /* 8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{1024, ,},   /* 9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{1024, },   /* 10 */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{1024, ,},   /* 11 */</a:t>
            </a:r>
          </a:p>
        </p:txBody>
      </p:sp>
    </p:spTree>
    <p:extLst>
      <p:ext uri="{BB962C8B-B14F-4D97-AF65-F5344CB8AC3E}">
        <p14:creationId xmlns:p14="http://schemas.microsoft.com/office/powerpoint/2010/main" val="38129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 smtClean="0">
                <a:cs typeface="Times New Roman" pitchFamily="18" charset="0"/>
              </a:rPr>
              <a:t>ACL</a:t>
            </a:r>
            <a:r>
              <a:rPr lang="zh-CN" altLang="en-US" dirty="0" smtClean="0">
                <a:cs typeface="Times New Roman" pitchFamily="18" charset="0"/>
              </a:rPr>
              <a:t>超规格问题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ACL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超规格问题</a:t>
            </a:r>
            <a:endParaRPr lang="en-US" altLang="zh-CN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解决方案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</a:pPr>
            <a:r>
              <a:rPr lang="en-US" altLang="zh-CN" sz="1000" kern="0" dirty="0" smtClean="0"/>
              <a:t>1</a:t>
            </a:r>
            <a:r>
              <a:rPr lang="zh-CN" altLang="en-US" sz="1000" kern="0" dirty="0"/>
              <a:t>、优化</a:t>
            </a:r>
            <a:r>
              <a:rPr lang="en-US" altLang="zh-CN" sz="1000" kern="0" dirty="0"/>
              <a:t>ACL</a:t>
            </a:r>
            <a:r>
              <a:rPr lang="zh-CN" altLang="en-US" sz="1000" kern="0" dirty="0"/>
              <a:t>规则，删减掉带</a:t>
            </a:r>
            <a:r>
              <a:rPr lang="en-US" altLang="zh-CN" sz="1000" kern="0" dirty="0" err="1"/>
              <a:t>gt</a:t>
            </a:r>
            <a:r>
              <a:rPr lang="zh-CN" altLang="en-US" sz="1000" kern="0" dirty="0"/>
              <a:t>和 </a:t>
            </a:r>
            <a:r>
              <a:rPr lang="en-US" altLang="zh-CN" sz="1000" kern="0" dirty="0"/>
              <a:t>range </a:t>
            </a:r>
            <a:r>
              <a:rPr lang="zh-CN" altLang="en-US" sz="1000" kern="0" dirty="0"/>
              <a:t>的</a:t>
            </a:r>
            <a:r>
              <a:rPr lang="en-US" altLang="zh-CN" sz="1000" kern="0" dirty="0"/>
              <a:t>ACL</a:t>
            </a:r>
            <a:r>
              <a:rPr lang="zh-CN" altLang="en-US" sz="1000" kern="0" dirty="0"/>
              <a:t>条目，</a:t>
            </a:r>
            <a:r>
              <a:rPr lang="zh-CN" altLang="en-US" sz="1000" kern="0" dirty="0" smtClean="0"/>
              <a:t>使</a:t>
            </a:r>
            <a:r>
              <a:rPr lang="zh-CN" altLang="en-US" sz="1000" kern="0" dirty="0"/>
              <a:t>包过滤</a:t>
            </a:r>
            <a:r>
              <a:rPr lang="zh-CN" altLang="en-US" sz="1000" kern="0" dirty="0" smtClean="0"/>
              <a:t>占用</a:t>
            </a:r>
            <a:r>
              <a:rPr lang="zh-CN" altLang="en-US" sz="1000" kern="0" dirty="0"/>
              <a:t>模式变成</a:t>
            </a:r>
            <a:r>
              <a:rPr lang="en-US" altLang="zh-CN" sz="1000" kern="0" dirty="0" smtClean="0"/>
              <a:t>single</a:t>
            </a:r>
            <a:r>
              <a:rPr lang="zh-CN" altLang="en-US" sz="1000" kern="0" dirty="0" smtClean="0"/>
              <a:t>；</a:t>
            </a:r>
            <a:endParaRPr lang="en-US" altLang="zh-CN" sz="1000" kern="0" dirty="0" smtClean="0"/>
          </a:p>
          <a:p>
            <a:pPr marL="400050" lvl="1" indent="0">
              <a:lnSpc>
                <a:spcPct val="150000"/>
              </a:lnSpc>
            </a:pPr>
            <a:r>
              <a:rPr lang="en-US" altLang="zh-CN" sz="1000" kern="0" dirty="0" smtClean="0"/>
              <a:t>2</a:t>
            </a:r>
            <a:r>
              <a:rPr lang="zh-CN" altLang="en-US" sz="1000" kern="0" dirty="0" smtClean="0"/>
              <a:t>、改</a:t>
            </a:r>
            <a:r>
              <a:rPr lang="zh-CN" altLang="en-US" sz="1000" kern="0" dirty="0"/>
              <a:t>成全局</a:t>
            </a:r>
            <a:r>
              <a:rPr lang="en-US" altLang="zh-CN" sz="1000" kern="0" dirty="0"/>
              <a:t>MQC</a:t>
            </a:r>
            <a:r>
              <a:rPr lang="zh-CN" altLang="en-US" sz="1000" kern="0" dirty="0"/>
              <a:t>上</a:t>
            </a:r>
            <a:r>
              <a:rPr lang="zh-CN" altLang="en-US" sz="1000" kern="0" dirty="0" smtClean="0"/>
              <a:t>下发，</a:t>
            </a:r>
            <a:r>
              <a:rPr lang="zh-CN" altLang="en-US" sz="1000" kern="0" dirty="0"/>
              <a:t>但是全局这种方案存在同时匹配</a:t>
            </a:r>
            <a:r>
              <a:rPr lang="en-US" altLang="zh-CN" sz="1000" kern="0" dirty="0"/>
              <a:t>L2/L3</a:t>
            </a:r>
            <a:r>
              <a:rPr lang="zh-CN" altLang="en-US" sz="1000" kern="0" dirty="0"/>
              <a:t>的潜在</a:t>
            </a:r>
            <a:r>
              <a:rPr lang="zh-CN" altLang="en-US" sz="1000" kern="0" dirty="0" smtClean="0"/>
              <a:t>问题。</a:t>
            </a:r>
            <a:endParaRPr lang="en-US" altLang="zh-CN" sz="1000" kern="0" dirty="0" smtClean="0"/>
          </a:p>
          <a:p>
            <a:pPr marL="400050" lvl="1" indent="0">
              <a:lnSpc>
                <a:spcPct val="150000"/>
              </a:lnSpc>
            </a:pPr>
            <a:r>
              <a:rPr lang="en-US" altLang="zh-CN" sz="1000" kern="0" dirty="0" smtClean="0"/>
              <a:t>3</a:t>
            </a:r>
            <a:r>
              <a:rPr lang="zh-CN" altLang="en-US" sz="1000" kern="0" dirty="0" smtClean="0"/>
              <a:t>、</a:t>
            </a:r>
            <a:r>
              <a:rPr lang="zh-CN" altLang="en-US" sz="1000" kern="0" dirty="0"/>
              <a:t>使用</a:t>
            </a:r>
            <a:r>
              <a:rPr lang="en-US" altLang="zh-CN" sz="1000" kern="0" dirty="0"/>
              <a:t>9850</a:t>
            </a:r>
            <a:r>
              <a:rPr lang="zh-CN" altLang="en-US" sz="1000" kern="0" dirty="0"/>
              <a:t>设备替换，基于</a:t>
            </a:r>
            <a:r>
              <a:rPr lang="en-US" altLang="zh-CN" sz="1000" kern="0" dirty="0"/>
              <a:t>interface </a:t>
            </a:r>
            <a:r>
              <a:rPr lang="en-US" altLang="zh-CN" sz="1000" kern="0" dirty="0" err="1"/>
              <a:t>vlan</a:t>
            </a:r>
            <a:r>
              <a:rPr lang="zh-CN" altLang="en-US" sz="1000" kern="0" dirty="0"/>
              <a:t>的</a:t>
            </a:r>
            <a:r>
              <a:rPr lang="en-US" altLang="zh-CN" sz="1000" kern="0" dirty="0"/>
              <a:t>share mode</a:t>
            </a:r>
            <a:r>
              <a:rPr lang="zh-CN" altLang="en-US" sz="1000" kern="0" dirty="0"/>
              <a:t>，可以共享一份资源</a:t>
            </a:r>
            <a:r>
              <a:rPr lang="zh-CN" altLang="en-US" sz="1000" kern="0" dirty="0" smtClean="0"/>
              <a:t>。</a:t>
            </a:r>
            <a:endParaRPr lang="zh-CN" altLang="en-US" sz="1000" kern="0" dirty="0"/>
          </a:p>
          <a:p>
            <a:pPr marL="400050" lvl="1" indent="0">
              <a:lnSpc>
                <a:spcPct val="150000"/>
              </a:lnSpc>
            </a:pPr>
            <a:endParaRPr lang="zh-CN" altLang="en-US" sz="1000" kern="0" dirty="0"/>
          </a:p>
        </p:txBody>
      </p:sp>
      <p:sp>
        <p:nvSpPr>
          <p:cNvPr id="8" name="矩形 7"/>
          <p:cNvSpPr/>
          <p:nvPr/>
        </p:nvSpPr>
        <p:spPr>
          <a:xfrm>
            <a:off x="1043608" y="2571750"/>
            <a:ext cx="3168352" cy="22830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[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TD3_Tor_9850]display packet-filter interface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Interface: Vlan-interface10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Inbound policy: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IPv4 ACL AL-Input-Standard, Share-mode</a:t>
            </a:r>
          </a:p>
          <a:p>
            <a:pPr eaLnBrk="1" hangingPunct="1">
              <a:lnSpc>
                <a:spcPts val="1300"/>
              </a:lnSpc>
              <a:defRPr/>
            </a:pPr>
            <a:endParaRPr kumimoji="1"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Interface: Vlan-interface11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Inbound policy: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IPv4 ACL AL-Input-Standard, Share-mode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….</a:t>
            </a:r>
            <a:endParaRPr kumimoji="1"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Interface: Vlan-interface142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Inbound policy: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IPv4 ACL AL-Input-Standard, Share-mode</a:t>
            </a:r>
          </a:p>
        </p:txBody>
      </p:sp>
      <p:sp>
        <p:nvSpPr>
          <p:cNvPr id="9" name="矩形 8"/>
          <p:cNvSpPr/>
          <p:nvPr/>
        </p:nvSpPr>
        <p:spPr>
          <a:xfrm>
            <a:off x="4427984" y="2550536"/>
            <a:ext cx="3960440" cy="23042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-------------------------------------------------------------------------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Pri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123, Group 10,usedEntries 462,mode Double,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physlice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3/4/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=========================================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acl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type                   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usedEntries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[462]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=========================================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[96 ]</a:t>
            </a:r>
            <a:r>
              <a:rPr kumimoji="1" lang="en-US" altLang="zh-CN" sz="9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PktFilter</a:t>
            </a: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IP on VRF         462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=========================================</a:t>
            </a:r>
            <a:endParaRPr kumimoji="1" lang="en-US" altLang="zh-CN" sz="9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STP DISPUTE</a:t>
            </a:r>
            <a:r>
              <a:rPr lang="zh-CN" altLang="en-US" dirty="0">
                <a:cs typeface="Times New Roman" pitchFamily="18" charset="0"/>
              </a:rPr>
              <a:t>问题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STP DISPUTE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问题</a:t>
            </a:r>
            <a:endParaRPr lang="en-US" altLang="zh-CN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故障描述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</a:pPr>
            <a:r>
              <a:rPr lang="en-US" altLang="zh-CN" sz="1000" kern="0" dirty="0" smtClean="0"/>
              <a:t>SW1</a:t>
            </a:r>
            <a:r>
              <a:rPr lang="zh-CN" altLang="en-US" sz="1000" kern="0" dirty="0"/>
              <a:t>和</a:t>
            </a:r>
            <a:r>
              <a:rPr lang="en-US" altLang="zh-CN" sz="1000" kern="0" dirty="0"/>
              <a:t>SW3</a:t>
            </a:r>
            <a:r>
              <a:rPr lang="zh-CN" altLang="en-US" sz="1000" kern="0" dirty="0"/>
              <a:t>使能生成树协议，</a:t>
            </a:r>
            <a:r>
              <a:rPr lang="en-US" altLang="zh-CN" sz="1000" kern="0" dirty="0" smtClean="0"/>
              <a:t>SW2</a:t>
            </a:r>
            <a:r>
              <a:rPr lang="zh-CN" altLang="en-US" sz="1000" kern="0" dirty="0" smtClean="0"/>
              <a:t>未使</a:t>
            </a:r>
            <a:r>
              <a:rPr lang="zh-CN" altLang="en-US" sz="1000" kern="0" dirty="0"/>
              <a:t>能生成树协议。</a:t>
            </a:r>
            <a:r>
              <a:rPr lang="en-US" altLang="zh-CN" sz="1000" kern="0" dirty="0"/>
              <a:t>SW1</a:t>
            </a:r>
            <a:r>
              <a:rPr lang="zh-CN" altLang="en-US" sz="1000" kern="0" dirty="0"/>
              <a:t>生成树的优先级比</a:t>
            </a:r>
            <a:r>
              <a:rPr lang="en-US" altLang="zh-CN" sz="1000" kern="0" dirty="0" smtClean="0"/>
              <a:t>SW3</a:t>
            </a:r>
            <a:r>
              <a:rPr lang="zh-CN" altLang="en-US" sz="1000" kern="0" dirty="0" smtClean="0"/>
              <a:t>高</a:t>
            </a:r>
            <a:r>
              <a:rPr lang="zh-CN" altLang="en-US" sz="1000" kern="0" dirty="0"/>
              <a:t>。</a:t>
            </a:r>
            <a:r>
              <a:rPr lang="en-US" altLang="zh-CN" sz="1000" kern="0" dirty="0"/>
              <a:t>SW2 </a:t>
            </a:r>
            <a:r>
              <a:rPr lang="en-US" altLang="zh-CN" sz="1000" kern="0" dirty="0" smtClean="0"/>
              <a:t>G1/0/1</a:t>
            </a:r>
            <a:r>
              <a:rPr lang="zh-CN" altLang="en-US" sz="1000" kern="0" dirty="0" smtClean="0"/>
              <a:t>和</a:t>
            </a:r>
            <a:r>
              <a:rPr lang="en-US" altLang="zh-CN" sz="1000" kern="0" dirty="0" smtClean="0"/>
              <a:t>G1/0/2</a:t>
            </a:r>
            <a:r>
              <a:rPr lang="zh-CN" altLang="en-US" sz="1000" kern="0" dirty="0" smtClean="0"/>
              <a:t>接口为</a:t>
            </a:r>
            <a:r>
              <a:rPr lang="en-US" altLang="zh-CN" sz="1000" kern="0" dirty="0" smtClean="0"/>
              <a:t>trunk</a:t>
            </a:r>
            <a:r>
              <a:rPr lang="zh-CN" altLang="en-US" sz="1000" kern="0" dirty="0"/>
              <a:t>口</a:t>
            </a:r>
            <a:r>
              <a:rPr lang="zh-CN" altLang="en-US" sz="1000" kern="0" dirty="0" smtClean="0"/>
              <a:t>：</a:t>
            </a:r>
            <a:r>
              <a:rPr lang="en-US" altLang="zh-CN" sz="1000" kern="0" dirty="0" smtClean="0"/>
              <a:t>permit </a:t>
            </a:r>
            <a:r>
              <a:rPr lang="en-US" altLang="zh-CN" sz="1000" kern="0" dirty="0" err="1"/>
              <a:t>vlan</a:t>
            </a:r>
            <a:r>
              <a:rPr lang="en-US" altLang="zh-CN" sz="1000" kern="0" dirty="0"/>
              <a:t> </a:t>
            </a:r>
            <a:r>
              <a:rPr lang="en-US" altLang="zh-CN" sz="1000" kern="0" dirty="0" smtClean="0"/>
              <a:t>all</a:t>
            </a:r>
            <a:r>
              <a:rPr lang="zh-CN" altLang="en-US" sz="1000" kern="0" dirty="0" smtClean="0"/>
              <a:t>，且</a:t>
            </a:r>
            <a:r>
              <a:rPr lang="en-US" altLang="zh-CN" sz="1000" kern="0" dirty="0" err="1" smtClean="0"/>
              <a:t>pvid</a:t>
            </a:r>
            <a:r>
              <a:rPr lang="en-US" altLang="zh-CN" sz="1000" kern="0" dirty="0" smtClean="0"/>
              <a:t> </a:t>
            </a:r>
            <a:r>
              <a:rPr lang="en-US" altLang="zh-CN" sz="1000" kern="0" dirty="0" err="1" smtClean="0"/>
              <a:t>vlan</a:t>
            </a:r>
            <a:r>
              <a:rPr lang="en-US" altLang="zh-CN" sz="1000" kern="0" dirty="0" smtClean="0"/>
              <a:t> </a:t>
            </a:r>
            <a:r>
              <a:rPr lang="en-US" altLang="zh-CN" sz="1000" kern="0" dirty="0"/>
              <a:t>1</a:t>
            </a:r>
            <a:r>
              <a:rPr lang="zh-CN" altLang="en-US" sz="1000" kern="0" dirty="0"/>
              <a:t>。当</a:t>
            </a:r>
            <a:r>
              <a:rPr lang="en-US" altLang="zh-CN" sz="1000" kern="0" dirty="0"/>
              <a:t>SW3</a:t>
            </a:r>
            <a:r>
              <a:rPr lang="zh-CN" altLang="en-US" sz="1000" kern="0" dirty="0"/>
              <a:t>与</a:t>
            </a:r>
            <a:r>
              <a:rPr lang="en-US" altLang="zh-CN" sz="1000" kern="0" dirty="0"/>
              <a:t>SW2</a:t>
            </a:r>
            <a:r>
              <a:rPr lang="zh-CN" altLang="en-US" sz="1000" kern="0" dirty="0"/>
              <a:t>互联后（</a:t>
            </a:r>
            <a:r>
              <a:rPr lang="en-US" altLang="zh-CN" sz="1000" kern="0" dirty="0" smtClean="0"/>
              <a:t>SW1</a:t>
            </a:r>
            <a:r>
              <a:rPr lang="zh-CN" altLang="en-US" sz="1000" kern="0" dirty="0" smtClean="0"/>
              <a:t>之前</a:t>
            </a:r>
            <a:r>
              <a:rPr lang="zh-CN" altLang="en-US" sz="1000" kern="0" dirty="0"/>
              <a:t>已与</a:t>
            </a:r>
            <a:r>
              <a:rPr lang="en-US" altLang="zh-CN" sz="1000" kern="0" dirty="0"/>
              <a:t>SW2</a:t>
            </a:r>
            <a:r>
              <a:rPr lang="zh-CN" altLang="en-US" sz="1000" kern="0" dirty="0"/>
              <a:t>互联）业务出现不通</a:t>
            </a:r>
            <a:r>
              <a:rPr lang="zh-CN" altLang="en-US" sz="1000" kern="0" dirty="0" smtClean="0"/>
              <a:t>。</a:t>
            </a:r>
            <a:r>
              <a:rPr lang="en-US" altLang="zh-CN" sz="1000" kern="0" dirty="0" smtClean="0"/>
              <a:t>SW3</a:t>
            </a:r>
            <a:r>
              <a:rPr lang="zh-CN" altLang="en-US" sz="1000" kern="0" dirty="0" smtClean="0"/>
              <a:t>接口</a:t>
            </a:r>
            <a:r>
              <a:rPr lang="zh-CN" altLang="en-US" sz="1000" kern="0" dirty="0"/>
              <a:t>角色均为指定端口（</a:t>
            </a:r>
            <a:r>
              <a:rPr lang="en-US" altLang="zh-CN" sz="1000" kern="0" dirty="0"/>
              <a:t>DEST</a:t>
            </a:r>
            <a:r>
              <a:rPr lang="zh-CN" altLang="en-US" sz="1000" kern="0" dirty="0"/>
              <a:t>），但是作为根桥的</a:t>
            </a:r>
            <a:r>
              <a:rPr lang="en-US" altLang="zh-CN" sz="1000" kern="0" dirty="0"/>
              <a:t>SW1</a:t>
            </a:r>
            <a:r>
              <a:rPr lang="zh-CN" altLang="en-US" sz="1000" kern="0" dirty="0"/>
              <a:t>接口为</a:t>
            </a:r>
            <a:r>
              <a:rPr lang="en-US" altLang="zh-CN" sz="1000" kern="0" dirty="0"/>
              <a:t>Discarding</a:t>
            </a:r>
            <a:r>
              <a:rPr lang="zh-CN" altLang="en-US" sz="1000" kern="0" dirty="0"/>
              <a:t>状态</a:t>
            </a:r>
            <a:r>
              <a:rPr lang="zh-CN" altLang="en-US" sz="1000" kern="0" dirty="0" smtClean="0"/>
              <a:t>。</a:t>
            </a:r>
            <a:endParaRPr lang="en-US" altLang="zh-CN" sz="1000" kern="0" dirty="0" smtClean="0"/>
          </a:p>
          <a:p>
            <a:pPr marL="400050" lvl="1" indent="0">
              <a:lnSpc>
                <a:spcPct val="150000"/>
              </a:lnSpc>
            </a:pPr>
            <a:r>
              <a:rPr lang="zh-CN" altLang="en-US" sz="1000" kern="0" dirty="0"/>
              <a:t>在</a:t>
            </a:r>
            <a:r>
              <a:rPr lang="en-US" altLang="zh-CN" sz="1000" kern="0" dirty="0"/>
              <a:t>SW3</a:t>
            </a:r>
            <a:r>
              <a:rPr lang="zh-CN" altLang="en-US" sz="1000" kern="0" dirty="0"/>
              <a:t>的</a:t>
            </a:r>
            <a:r>
              <a:rPr lang="en-US" altLang="zh-CN" sz="1000" kern="0" dirty="0"/>
              <a:t>display </a:t>
            </a:r>
            <a:r>
              <a:rPr lang="en-US" altLang="zh-CN" sz="1000" kern="0" dirty="0" err="1"/>
              <a:t>logbuffer</a:t>
            </a:r>
            <a:r>
              <a:rPr lang="zh-CN" altLang="en-US" sz="1000" kern="0" dirty="0"/>
              <a:t>中看到如下提示：</a:t>
            </a:r>
          </a:p>
          <a:p>
            <a:pPr marL="400050" lvl="1" indent="0">
              <a:lnSpc>
                <a:spcPct val="150000"/>
              </a:lnSpc>
            </a:pPr>
            <a:r>
              <a:rPr lang="en-US" altLang="zh-CN" sz="1000" kern="0" dirty="0"/>
              <a:t>%Apr 13 10:00:26:922 2017 H3C STP/5/STP_BPDU_RECEIVE_EXPIRY: Instance 0's portGigabitEthernet1/0/2 received no BPDU within the </a:t>
            </a:r>
            <a:r>
              <a:rPr lang="en-US" altLang="zh-CN" sz="1000" kern="0" dirty="0" err="1"/>
              <a:t>rcvdInfoWhile</a:t>
            </a:r>
            <a:r>
              <a:rPr lang="en-US" altLang="zh-CN" sz="1000" kern="0" dirty="0"/>
              <a:t> interval</a:t>
            </a:r>
            <a:r>
              <a:rPr lang="en-US" altLang="zh-CN" sz="1000" kern="0" dirty="0" smtClean="0"/>
              <a:t>.</a:t>
            </a:r>
            <a:endParaRPr lang="zh-CN" altLang="zh-CN" sz="1050" kern="0" dirty="0" smtClean="0"/>
          </a:p>
          <a:p>
            <a:pPr marL="685800"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组网拓扑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679968"/>
            <a:ext cx="4499476" cy="11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STP DISPUTE</a:t>
            </a:r>
            <a:r>
              <a:rPr lang="zh-CN" altLang="en-US" dirty="0">
                <a:cs typeface="Times New Roman" pitchFamily="18" charset="0"/>
              </a:rPr>
              <a:t>问题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9"/>
            <a:ext cx="7994277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STP DISPUTE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问题</a:t>
            </a:r>
            <a:endParaRPr lang="en-US" altLang="zh-CN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问题原因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</a:pPr>
            <a:r>
              <a:rPr lang="zh-CN" altLang="en-US" sz="1000" kern="0" dirty="0" smtClean="0"/>
              <a:t>经排查，</a:t>
            </a:r>
            <a:r>
              <a:rPr lang="en-US" altLang="zh-CN" sz="1000" kern="0" dirty="0" smtClean="0"/>
              <a:t>SW3</a:t>
            </a:r>
            <a:r>
              <a:rPr lang="zh-CN" altLang="en-US" sz="1000" kern="0" dirty="0" smtClean="0"/>
              <a:t>与</a:t>
            </a:r>
            <a:r>
              <a:rPr lang="en-US" altLang="zh-CN" sz="1000" kern="0" dirty="0" smtClean="0"/>
              <a:t>SW2</a:t>
            </a:r>
            <a:r>
              <a:rPr lang="zh-CN" altLang="en-US" sz="1000" kern="0" dirty="0" smtClean="0"/>
              <a:t>之间的链路存在单通。原因：由于</a:t>
            </a:r>
            <a:r>
              <a:rPr lang="en-US" altLang="zh-CN" sz="1000" kern="0" dirty="0"/>
              <a:t>SW2</a:t>
            </a:r>
            <a:r>
              <a:rPr lang="zh-CN" altLang="en-US" sz="1000" kern="0" dirty="0"/>
              <a:t>不使能生成树协议，因此当</a:t>
            </a:r>
            <a:r>
              <a:rPr lang="en-US" altLang="zh-CN" sz="1000" kern="0" dirty="0"/>
              <a:t>SW2</a:t>
            </a:r>
            <a:r>
              <a:rPr lang="zh-CN" altLang="en-US" sz="1000" kern="0" dirty="0"/>
              <a:t>从</a:t>
            </a:r>
            <a:r>
              <a:rPr lang="en-US" altLang="zh-CN" sz="1000" kern="0" dirty="0"/>
              <a:t>SW1</a:t>
            </a:r>
            <a:r>
              <a:rPr lang="zh-CN" altLang="en-US" sz="1000" kern="0" dirty="0"/>
              <a:t>、</a:t>
            </a:r>
            <a:r>
              <a:rPr lang="en-US" altLang="zh-CN" sz="1000" kern="0" dirty="0"/>
              <a:t>SW3</a:t>
            </a:r>
            <a:r>
              <a:rPr lang="zh-CN" altLang="en-US" sz="1000" kern="0" dirty="0"/>
              <a:t>收到</a:t>
            </a:r>
            <a:r>
              <a:rPr lang="en-US" altLang="zh-CN" sz="1000" kern="0" dirty="0"/>
              <a:t>BPDU</a:t>
            </a:r>
            <a:r>
              <a:rPr lang="zh-CN" altLang="en-US" sz="1000" kern="0" dirty="0"/>
              <a:t>报文后，不会将此类协议报文上送本地</a:t>
            </a:r>
            <a:r>
              <a:rPr lang="en-US" altLang="zh-CN" sz="1000" kern="0" dirty="0"/>
              <a:t>CPU</a:t>
            </a:r>
            <a:r>
              <a:rPr lang="zh-CN" altLang="en-US" sz="1000" kern="0" dirty="0"/>
              <a:t>解析处理，而是由交换机芯片依照普通的二层以太网报文进行转发</a:t>
            </a:r>
            <a:r>
              <a:rPr lang="zh-CN" altLang="en-US" sz="1000" kern="0" dirty="0" smtClean="0"/>
              <a:t>。对于</a:t>
            </a:r>
            <a:r>
              <a:rPr lang="zh-CN" altLang="en-US" sz="1000" kern="0" dirty="0"/>
              <a:t>生成树</a:t>
            </a:r>
            <a:r>
              <a:rPr lang="en-US" altLang="zh-CN" sz="1000" kern="0" dirty="0"/>
              <a:t>BPDU</a:t>
            </a:r>
            <a:r>
              <a:rPr lang="zh-CN" altLang="en-US" sz="1000" kern="0" dirty="0"/>
              <a:t>协议报文，按照协议定义，在链路上传输时，二层报头中不会携带</a:t>
            </a:r>
            <a:r>
              <a:rPr lang="en-US" altLang="zh-CN" sz="1000" kern="0" dirty="0"/>
              <a:t>VLAN-Tag</a:t>
            </a:r>
            <a:r>
              <a:rPr lang="zh-CN" altLang="en-US" sz="1000" kern="0" dirty="0"/>
              <a:t>字段。因此</a:t>
            </a:r>
            <a:r>
              <a:rPr lang="en-US" altLang="zh-CN" sz="1000" kern="0" dirty="0"/>
              <a:t>SW2</a:t>
            </a:r>
            <a:r>
              <a:rPr lang="zh-CN" altLang="en-US" sz="1000" kern="0" dirty="0"/>
              <a:t>分别从</a:t>
            </a:r>
            <a:r>
              <a:rPr lang="en-US" altLang="zh-CN" sz="1000" kern="0" dirty="0"/>
              <a:t>G1/0/1</a:t>
            </a:r>
            <a:r>
              <a:rPr lang="zh-CN" altLang="en-US" sz="1000" kern="0" dirty="0"/>
              <a:t>接口和</a:t>
            </a:r>
            <a:r>
              <a:rPr lang="en-US" altLang="zh-CN" sz="1000" kern="0" dirty="0"/>
              <a:t>G1/0/2</a:t>
            </a:r>
            <a:r>
              <a:rPr lang="zh-CN" altLang="en-US" sz="1000" kern="0" dirty="0"/>
              <a:t>接口收到了</a:t>
            </a:r>
            <a:r>
              <a:rPr lang="en-US" altLang="zh-CN" sz="1000" kern="0" dirty="0"/>
              <a:t>SW1</a:t>
            </a:r>
            <a:r>
              <a:rPr lang="zh-CN" altLang="en-US" sz="1000" kern="0" dirty="0"/>
              <a:t>、</a:t>
            </a:r>
            <a:r>
              <a:rPr lang="en-US" altLang="zh-CN" sz="1000" kern="0" dirty="0"/>
              <a:t>SW3</a:t>
            </a:r>
            <a:r>
              <a:rPr lang="zh-CN" altLang="en-US" sz="1000" kern="0" dirty="0"/>
              <a:t>的</a:t>
            </a:r>
            <a:r>
              <a:rPr lang="en-US" altLang="zh-CN" sz="1000" kern="0" dirty="0"/>
              <a:t>BPDU</a:t>
            </a:r>
            <a:r>
              <a:rPr lang="zh-CN" altLang="en-US" sz="1000" kern="0" dirty="0"/>
              <a:t>报文后（不携带</a:t>
            </a:r>
            <a:r>
              <a:rPr lang="en-US" altLang="zh-CN" sz="1000" kern="0" dirty="0"/>
              <a:t>VLAN-Tag</a:t>
            </a:r>
            <a:r>
              <a:rPr lang="zh-CN" altLang="en-US" sz="1000" kern="0" dirty="0"/>
              <a:t>），将根据其接口的</a:t>
            </a:r>
            <a:r>
              <a:rPr lang="en-US" altLang="zh-CN" sz="1000" kern="0" dirty="0"/>
              <a:t>PVID=1</a:t>
            </a:r>
            <a:r>
              <a:rPr lang="zh-CN" altLang="en-US" sz="1000" kern="0" dirty="0"/>
              <a:t>，加入</a:t>
            </a:r>
            <a:r>
              <a:rPr lang="en-US" altLang="zh-CN" sz="1000" kern="0" dirty="0"/>
              <a:t>SW2</a:t>
            </a:r>
            <a:r>
              <a:rPr lang="zh-CN" altLang="en-US" sz="1000" kern="0" dirty="0"/>
              <a:t>交换机内部的</a:t>
            </a:r>
            <a:r>
              <a:rPr lang="en-US" altLang="zh-CN" sz="1000" kern="0" dirty="0"/>
              <a:t>VLAN 1</a:t>
            </a:r>
            <a:r>
              <a:rPr lang="zh-CN" altLang="en-US" sz="1000" kern="0" dirty="0"/>
              <a:t>中，并在</a:t>
            </a:r>
            <a:r>
              <a:rPr lang="en-US" altLang="zh-CN" sz="1000" kern="0" dirty="0"/>
              <a:t>VLAN 1</a:t>
            </a:r>
            <a:r>
              <a:rPr lang="zh-CN" altLang="en-US" sz="1000" kern="0" dirty="0"/>
              <a:t>中进行转发</a:t>
            </a:r>
            <a:r>
              <a:rPr lang="zh-CN" altLang="en-US" sz="1000" kern="0" dirty="0" smtClean="0"/>
              <a:t>。因为</a:t>
            </a:r>
            <a:r>
              <a:rPr lang="en-US" altLang="zh-CN" sz="1000" kern="0" dirty="0"/>
              <a:t>SW2</a:t>
            </a:r>
            <a:r>
              <a:rPr lang="zh-CN" altLang="en-US" sz="1000" kern="0" dirty="0"/>
              <a:t>的</a:t>
            </a:r>
            <a:r>
              <a:rPr lang="en-US" altLang="zh-CN" sz="1000" kern="0" dirty="0" smtClean="0"/>
              <a:t>G1/0/2</a:t>
            </a:r>
            <a:r>
              <a:rPr lang="zh-CN" altLang="en-US" sz="1000" kern="0" dirty="0" smtClean="0"/>
              <a:t>存在单通（发</a:t>
            </a:r>
            <a:r>
              <a:rPr lang="zh-CN" altLang="en-US" sz="1000" kern="0" dirty="0"/>
              <a:t>异常</a:t>
            </a:r>
            <a:r>
              <a:rPr lang="zh-CN" altLang="en-US" sz="1000" kern="0" dirty="0" smtClean="0"/>
              <a:t>，收</a:t>
            </a:r>
            <a:r>
              <a:rPr lang="zh-CN" altLang="en-US" sz="1000" kern="0" dirty="0"/>
              <a:t>正常</a:t>
            </a:r>
            <a:r>
              <a:rPr lang="zh-CN" altLang="en-US" sz="1000" kern="0" dirty="0" smtClean="0"/>
              <a:t>），因此</a:t>
            </a:r>
            <a:r>
              <a:rPr lang="en-US" altLang="zh-CN" sz="1000" kern="0" dirty="0"/>
              <a:t>SW3</a:t>
            </a:r>
            <a:r>
              <a:rPr lang="zh-CN" altLang="en-US" sz="1000" kern="0" dirty="0"/>
              <a:t>无法收到</a:t>
            </a:r>
            <a:r>
              <a:rPr lang="en-US" altLang="zh-CN" sz="1000" kern="0" dirty="0"/>
              <a:t>SW1</a:t>
            </a:r>
            <a:r>
              <a:rPr lang="zh-CN" altLang="en-US" sz="1000" kern="0" dirty="0"/>
              <a:t>的</a:t>
            </a:r>
            <a:r>
              <a:rPr lang="en-US" altLang="zh-CN" sz="1000" kern="0" dirty="0"/>
              <a:t>BPDU</a:t>
            </a:r>
            <a:r>
              <a:rPr lang="zh-CN" altLang="en-US" sz="1000" kern="0" dirty="0" smtClean="0"/>
              <a:t>报文，故而</a:t>
            </a:r>
            <a:r>
              <a:rPr lang="zh-CN" altLang="en-US" sz="1000" kern="0" dirty="0"/>
              <a:t>其</a:t>
            </a:r>
            <a:r>
              <a:rPr lang="zh-CN" altLang="en-US" sz="1000" kern="0" dirty="0" smtClean="0"/>
              <a:t>认为自身为根桥，周期发送</a:t>
            </a:r>
            <a:r>
              <a:rPr lang="en-US" altLang="zh-CN" sz="1000" kern="0" dirty="0" smtClean="0"/>
              <a:t>BPDU</a:t>
            </a:r>
            <a:r>
              <a:rPr lang="zh-CN" altLang="en-US" sz="1000" kern="0" dirty="0" smtClean="0"/>
              <a:t>报文。但</a:t>
            </a:r>
            <a:r>
              <a:rPr lang="en-US" altLang="zh-CN" sz="1000" kern="0" dirty="0" smtClean="0"/>
              <a:t>SW1</a:t>
            </a:r>
            <a:r>
              <a:rPr lang="zh-CN" altLang="en-US" sz="1000" kern="0" dirty="0" smtClean="0"/>
              <a:t>能收到</a:t>
            </a:r>
            <a:r>
              <a:rPr lang="en-US" altLang="zh-CN" sz="1000" kern="0" dirty="0" smtClean="0"/>
              <a:t>SW3</a:t>
            </a:r>
            <a:r>
              <a:rPr lang="zh-CN" altLang="en-US" sz="1000" kern="0" dirty="0" smtClean="0"/>
              <a:t>的</a:t>
            </a:r>
            <a:r>
              <a:rPr lang="en-US" altLang="zh-CN" sz="1000" kern="0" dirty="0" smtClean="0"/>
              <a:t>BPDU</a:t>
            </a:r>
            <a:r>
              <a:rPr lang="zh-CN" altLang="en-US" sz="1000" kern="0" dirty="0" smtClean="0"/>
              <a:t>，且发现对应</a:t>
            </a:r>
            <a:r>
              <a:rPr lang="en-US" altLang="zh-CN" sz="1000" kern="0" dirty="0" smtClean="0"/>
              <a:t>BPDU</a:t>
            </a:r>
            <a:r>
              <a:rPr lang="zh-CN" altLang="en-US" sz="1000" kern="0" dirty="0" smtClean="0"/>
              <a:t>相对自身为低</a:t>
            </a:r>
            <a:r>
              <a:rPr lang="zh-CN" altLang="en-US" sz="1000" kern="0" dirty="0"/>
              <a:t>优先级</a:t>
            </a:r>
            <a:r>
              <a:rPr lang="en-US" altLang="zh-CN" sz="1000" kern="0" dirty="0" smtClean="0"/>
              <a:t>BPDU</a:t>
            </a:r>
            <a:r>
              <a:rPr lang="zh-CN" altLang="en-US" sz="1000" kern="0" dirty="0" smtClean="0"/>
              <a:t>，故而将对应接口触发</a:t>
            </a:r>
            <a:r>
              <a:rPr lang="en-US" altLang="zh-CN" sz="1000" kern="0" dirty="0" smtClean="0"/>
              <a:t>dispute</a:t>
            </a:r>
            <a:r>
              <a:rPr lang="zh-CN" altLang="en-US" sz="1000" kern="0" dirty="0"/>
              <a:t>处理，阻塞端口以防止环路。</a:t>
            </a:r>
            <a:endParaRPr lang="zh-CN" altLang="zh-CN" sz="1050" kern="0" dirty="0" smtClean="0"/>
          </a:p>
          <a:p>
            <a:pPr marL="685800"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200" b="1" kern="0" dirty="0" smtClean="0">
                <a:solidFill>
                  <a:schemeClr val="tx1"/>
                </a:solidFill>
                <a:cs typeface="Times New Roman" pitchFamily="18" charset="0"/>
              </a:rPr>
              <a:t>组网拓扑</a:t>
            </a:r>
            <a:endParaRPr lang="en-US" altLang="zh-CN" sz="1200" b="1" kern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63" y="3579862"/>
            <a:ext cx="4499476" cy="11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13306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转发异常问题处理方法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769982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452180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137002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767358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交换机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问题处理“八问”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45021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系统资源故障处理方法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281592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其他常见故障处理方法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281920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19736" y="3498774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常用基本维护命令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65056" y="3501398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0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问题处理第一问：什么业务有问题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网络设备上承载的业务是多种多样的，而并不是所有的客户有具备根据业务部门反馈的故障，就能说出是什么类型的网络问题。这就需要详细询问客户遇到的问题，来推测可能和网络设备的哪些应用有关。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设备只不过是一个管道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，并不关心承载的业务是搜索，还是云盘，网上商城等，网络设备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只关心是什么网络协议出了问题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。比如说是浏览网页（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协议）不可以，还是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FTP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下载不行，是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PORTAL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认证有问题，还是路由没生效？通过一系列的咨询，迅速掌握到客户的业务和网络设备的什么功能有关系。</a:t>
            </a:r>
          </a:p>
        </p:txBody>
      </p:sp>
    </p:spTree>
    <p:extLst>
      <p:ext uri="{BB962C8B-B14F-4D97-AF65-F5344CB8AC3E}">
        <p14:creationId xmlns:p14="http://schemas.microsoft.com/office/powerpoint/2010/main" val="30314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常用维护命令</a:t>
            </a:r>
            <a:r>
              <a:rPr lang="en-US" altLang="zh-CN" dirty="0">
                <a:cs typeface="Times New Roman" pitchFamily="18" charset="0"/>
              </a:rPr>
              <a:t>-</a:t>
            </a:r>
            <a:r>
              <a:rPr lang="zh-CN" altLang="en-US" dirty="0">
                <a:cs typeface="Times New Roman" pitchFamily="18" charset="0"/>
              </a:rPr>
              <a:t>用户模式或系统模式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850261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查看端口相关信息</a:t>
            </a:r>
            <a:endParaRPr lang="pt-BR" altLang="zh-CN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display 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interface | include UP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display 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interface brief description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display 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counters rate inbound interface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display counters rate outbound 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interface</a:t>
            </a:r>
          </a:p>
          <a:p>
            <a:pPr marL="285750"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显示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系统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log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缓冲区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信息</a:t>
            </a:r>
            <a:endParaRPr lang="zh-CN" altLang="en-US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display </a:t>
            </a:r>
            <a:r>
              <a:rPr lang="en-US" altLang="zh-CN" sz="1400" dirty="0" err="1">
                <a:solidFill>
                  <a:schemeClr val="tx1"/>
                </a:solidFill>
                <a:cs typeface="Times New Roman" pitchFamily="18" charset="0"/>
              </a:rPr>
              <a:t>logbuffer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 reverse </a:t>
            </a:r>
            <a:endParaRPr lang="en-US" altLang="zh-CN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显示</a:t>
            </a:r>
            <a:r>
              <a:rPr lang="en-US" altLang="zh-CN" sz="1400" b="1" dirty="0" smtClean="0">
                <a:solidFill>
                  <a:schemeClr val="tx1"/>
                </a:solidFill>
                <a:cs typeface="Times New Roman" pitchFamily="18" charset="0"/>
              </a:rPr>
              <a:t>STP</a:t>
            </a: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信息：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display </a:t>
            </a:r>
            <a:r>
              <a:rPr lang="en-US" altLang="zh-CN" sz="1400" dirty="0" err="1">
                <a:solidFill>
                  <a:schemeClr val="tx1"/>
                </a:solidFill>
                <a:cs typeface="Times New Roman" pitchFamily="18" charset="0"/>
              </a:rPr>
              <a:t>stp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 history 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display </a:t>
            </a:r>
            <a:r>
              <a:rPr lang="en-US" altLang="zh-CN" sz="1400" dirty="0" err="1">
                <a:solidFill>
                  <a:schemeClr val="tx1"/>
                </a:solidFill>
                <a:cs typeface="Times New Roman" pitchFamily="18" charset="0"/>
              </a:rPr>
              <a:t>stp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cs typeface="Times New Roman" pitchFamily="18" charset="0"/>
              </a:rPr>
              <a:t>tc</a:t>
            </a:r>
            <a:endParaRPr lang="en-US" altLang="zh-CN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display </a:t>
            </a:r>
            <a:r>
              <a:rPr lang="en-US" altLang="zh-CN" sz="1400" dirty="0" err="1">
                <a:solidFill>
                  <a:schemeClr val="tx1"/>
                </a:solidFill>
                <a:cs typeface="Times New Roman" pitchFamily="18" charset="0"/>
              </a:rPr>
              <a:t>stp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 abnormal-port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CN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常用维护命令</a:t>
            </a:r>
            <a:r>
              <a:rPr lang="en-US" altLang="zh-CN" dirty="0" smtClean="0">
                <a:cs typeface="Times New Roman" pitchFamily="18" charset="0"/>
              </a:rPr>
              <a:t>-</a:t>
            </a:r>
            <a:r>
              <a:rPr lang="zh-CN" altLang="en-US" dirty="0" smtClean="0">
                <a:cs typeface="Times New Roman" pitchFamily="18" charset="0"/>
              </a:rPr>
              <a:t>芯片丢包查看</a:t>
            </a:r>
            <a:endParaRPr lang="zh-CN" alt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850261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chemeClr val="tx1"/>
                </a:solidFill>
                <a:cs typeface="Times New Roman" pitchFamily="18" charset="0"/>
              </a:rPr>
              <a:t>端口</a:t>
            </a:r>
            <a:r>
              <a:rPr lang="zh-CN" altLang="en-US" b="1" dirty="0">
                <a:solidFill>
                  <a:schemeClr val="tx1"/>
                </a:solidFill>
                <a:cs typeface="Times New Roman" pitchFamily="18" charset="0"/>
              </a:rPr>
              <a:t>映射关系查询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H3C]probe                                         </a:t>
            </a:r>
            <a:endParaRPr lang="en-US" altLang="zh-CN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H3C-probe]debug 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port mapping 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slot [slot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]</a:t>
            </a:r>
          </a:p>
          <a:p>
            <a:pPr marL="285750"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chemeClr val="tx1"/>
                </a:solidFill>
                <a:cs typeface="Times New Roman" pitchFamily="18" charset="0"/>
              </a:rPr>
              <a:t>查看</a:t>
            </a:r>
            <a:r>
              <a:rPr lang="zh-CN" altLang="en-US" b="1" dirty="0">
                <a:solidFill>
                  <a:schemeClr val="tx1"/>
                </a:solidFill>
                <a:cs typeface="Times New Roman" pitchFamily="18" charset="0"/>
              </a:rPr>
              <a:t>端口所有收发报文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H3C]probe                                         </a:t>
            </a:r>
            <a:endParaRPr lang="en-US" altLang="zh-CN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H3C-probe]</a:t>
            </a:r>
            <a:r>
              <a:rPr lang="en-US" altLang="zh-CN" sz="1400" dirty="0" err="1" smtClean="0">
                <a:solidFill>
                  <a:schemeClr val="tx1"/>
                </a:solidFill>
                <a:cs typeface="Times New Roman" pitchFamily="18" charset="0"/>
              </a:rPr>
              <a:t>bcm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 slot [slot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] 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chip [chip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] 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show/c</a:t>
            </a:r>
          </a:p>
          <a:p>
            <a:pPr marL="285750"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查看某端口收发</a:t>
            </a:r>
            <a:r>
              <a:rPr lang="zh-CN" altLang="en-US" sz="1400" b="1" dirty="0">
                <a:solidFill>
                  <a:schemeClr val="tx1"/>
                </a:solidFill>
                <a:cs typeface="Times New Roman" pitchFamily="18" charset="0"/>
              </a:rPr>
              <a:t>报文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H3C]probe                                        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[H3C-probe]</a:t>
            </a:r>
            <a:r>
              <a:rPr lang="en-US" altLang="zh-CN" sz="1400" dirty="0" err="1">
                <a:solidFill>
                  <a:schemeClr val="tx1"/>
                </a:solidFill>
                <a:cs typeface="Times New Roman" pitchFamily="18" charset="0"/>
              </a:rPr>
              <a:t>bcm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 slot [slot] chip [chip] 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show/c/</a:t>
            </a:r>
            <a:r>
              <a:rPr lang="zh-CN" altLang="en-US" sz="1400" dirty="0" smtClean="0">
                <a:solidFill>
                  <a:schemeClr val="tx1"/>
                </a:solidFill>
                <a:cs typeface="Times New Roman" pitchFamily="18" charset="0"/>
              </a:rPr>
              <a:t>内部口</a:t>
            </a:r>
            <a:endParaRPr lang="en-US" altLang="zh-CN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CN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467544" y="339502"/>
            <a:ext cx="7715043" cy="457200"/>
          </a:xfrm>
        </p:spPr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常用维护命令</a:t>
            </a:r>
            <a:r>
              <a:rPr lang="en-US" altLang="zh-CN" dirty="0" smtClean="0">
                <a:cs typeface="Times New Roman" pitchFamily="18" charset="0"/>
              </a:rPr>
              <a:t>-MAC</a:t>
            </a:r>
            <a:r>
              <a:rPr lang="zh-CN" altLang="en-US" dirty="0" smtClean="0">
                <a:cs typeface="Times New Roman" pitchFamily="18" charset="0"/>
              </a:rPr>
              <a:t>地址漂移</a:t>
            </a:r>
            <a:endParaRPr lang="zh-CN" alt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163" y="843558"/>
            <a:ext cx="7850261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chemeClr val="tx1"/>
                </a:solidFill>
                <a:cs typeface="Times New Roman" pitchFamily="18" charset="0"/>
              </a:rPr>
              <a:t>MAC</a:t>
            </a:r>
            <a:r>
              <a:rPr lang="zh-CN" altLang="en-US" b="1" dirty="0">
                <a:solidFill>
                  <a:schemeClr val="tx1"/>
                </a:solidFill>
                <a:cs typeface="Times New Roman" pitchFamily="18" charset="0"/>
              </a:rPr>
              <a:t>地址漂移查看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/>
                </a:solidFill>
                <a:cs typeface="Times New Roman" pitchFamily="18" charset="0"/>
              </a:rPr>
              <a:t>方法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1   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H3C]probe                                        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[H3C-probe]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debug l2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slot [slot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]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chip [</a:t>
            </a:r>
            <a:r>
              <a:rPr lang="en-US" altLang="zh-CN" sz="1200" dirty="0" err="1" smtClean="0">
                <a:solidFill>
                  <a:schemeClr val="tx1"/>
                </a:solidFill>
                <a:cs typeface="Times New Roman" pitchFamily="18" charset="0"/>
              </a:rPr>
              <a:t>chip_ID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]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mac/</a:t>
            </a:r>
            <a:r>
              <a:rPr lang="en-US" altLang="zh-CN" sz="1200" dirty="0" err="1" smtClean="0">
                <a:solidFill>
                  <a:schemeClr val="tx1"/>
                </a:solidFill>
                <a:cs typeface="Times New Roman" pitchFamily="18" charset="0"/>
              </a:rPr>
              <a:t>move_rec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/show</a:t>
            </a:r>
          </a:p>
          <a:p>
            <a:pPr marL="914400" lvl="2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===================L2MACMOVEMODULE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===========================</a:t>
            </a:r>
          </a:p>
          <a:p>
            <a:pPr marL="914400" lvl="2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L2MACMOVE 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Record </a:t>
            </a: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INFO</a:t>
            </a:r>
          </a:p>
          <a:p>
            <a:pPr marL="914400" lvl="2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===========================</a:t>
            </a:r>
            <a:endParaRPr lang="en-US" altLang="zh-CN" sz="1000" dirty="0">
              <a:solidFill>
                <a:schemeClr val="tx1"/>
              </a:solidFill>
              <a:cs typeface="Times New Roman" pitchFamily="18" charset="0"/>
            </a:endParaRPr>
          </a:p>
          <a:p>
            <a:pPr marL="914400" lvl="2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MacAddress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Vlan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Agg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Mod Port -&gt;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Agg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Mod Port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Cnt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cs typeface="Times New Roman" pitchFamily="18" charset="0"/>
              </a:rPr>
              <a:t>LatestTime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       Del</a:t>
            </a:r>
          </a:p>
          <a:p>
            <a:pPr marL="914400" lvl="2" indent="0">
              <a:lnSpc>
                <a:spcPct val="150000"/>
              </a:lnSpc>
              <a:spcBef>
                <a:spcPct val="0"/>
              </a:spcBef>
            </a:pPr>
            <a:r>
              <a:rPr lang="pt-BR" altLang="zh-CN" sz="1000" dirty="0">
                <a:solidFill>
                  <a:schemeClr val="tx1"/>
                </a:solidFill>
                <a:cs typeface="Times New Roman" pitchFamily="18" charset="0"/>
              </a:rPr>
              <a:t>84:d9:31:23:a8:01 1    0   8   23   -&gt;0   4   47   1   2023/01/07 </a:t>
            </a:r>
            <a:r>
              <a:rPr lang="pt-BR" altLang="zh-CN" sz="1000" dirty="0">
                <a:solidFill>
                  <a:srgbClr val="FF0000"/>
                </a:solidFill>
                <a:cs typeface="Times New Roman" pitchFamily="18" charset="0"/>
              </a:rPr>
              <a:t>03:47:17</a:t>
            </a:r>
            <a:r>
              <a:rPr lang="pt-BR" altLang="zh-CN" sz="1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t-BR" altLang="zh-CN" sz="1000" dirty="0" smtClean="0">
                <a:solidFill>
                  <a:schemeClr val="tx1"/>
                </a:solidFill>
                <a:cs typeface="Times New Roman" pitchFamily="18" charset="0"/>
              </a:rPr>
              <a:t>     1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cs typeface="Times New Roman" pitchFamily="18" charset="0"/>
              </a:rPr>
              <a:t>方法</a:t>
            </a:r>
            <a:r>
              <a:rPr lang="en-US" altLang="zh-CN" sz="1400" dirty="0">
                <a:solidFill>
                  <a:schemeClr val="tx1"/>
                </a:solidFill>
                <a:cs typeface="Times New Roman" pitchFamily="18" charset="0"/>
              </a:rPr>
              <a:t>2   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[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H3C]display </a:t>
            </a:r>
            <a:r>
              <a:rPr lang="en-US" altLang="zh-CN" sz="1200" dirty="0">
                <a:solidFill>
                  <a:schemeClr val="tx1"/>
                </a:solidFill>
                <a:cs typeface="Times New Roman" pitchFamily="18" charset="0"/>
              </a:rPr>
              <a:t>mac-address </a:t>
            </a:r>
            <a:r>
              <a:rPr lang="en-US" altLang="zh-CN" sz="1200" dirty="0" smtClean="0">
                <a:solidFill>
                  <a:schemeClr val="tx1"/>
                </a:solidFill>
                <a:cs typeface="Times New Roman" pitchFamily="18" charset="0"/>
              </a:rPr>
              <a:t>mac-move </a:t>
            </a:r>
            <a:endParaRPr lang="en-US" altLang="zh-CN" sz="1200" dirty="0">
              <a:solidFill>
                <a:schemeClr val="tx1"/>
              </a:solidFill>
              <a:cs typeface="Times New Roman" pitchFamily="18" charset="0"/>
            </a:endParaRPr>
          </a:p>
          <a:p>
            <a:pPr marL="914400" lvl="2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 smtClean="0">
                <a:solidFill>
                  <a:schemeClr val="tx1"/>
                </a:solidFill>
                <a:cs typeface="Times New Roman" pitchFamily="18" charset="0"/>
              </a:rPr>
              <a:t>MAC 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address    VLAN Current port  Source port   Last time              Times</a:t>
            </a:r>
          </a:p>
          <a:p>
            <a:pPr marL="914400" lvl="2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84d9-3123-a801    1  XGE1/2/0/47   GE1/4/0/24   2023-01-07 </a:t>
            </a:r>
            <a:r>
              <a:rPr lang="en-US" altLang="zh-CN" sz="1000" dirty="0">
                <a:solidFill>
                  <a:srgbClr val="FF0000"/>
                </a:solidFill>
                <a:cs typeface="Times New Roman" pitchFamily="18" charset="0"/>
              </a:rPr>
              <a:t>11:47:17</a:t>
            </a:r>
            <a:r>
              <a:rPr lang="en-US" altLang="zh-CN" sz="1000" dirty="0">
                <a:solidFill>
                  <a:schemeClr val="tx1"/>
                </a:solidFill>
                <a:cs typeface="Times New Roman" pitchFamily="18" charset="0"/>
              </a:rPr>
              <a:t>        1</a:t>
            </a:r>
          </a:p>
        </p:txBody>
      </p:sp>
    </p:spTree>
    <p:extLst>
      <p:ext uri="{BB962C8B-B14F-4D97-AF65-F5344CB8AC3E}">
        <p14:creationId xmlns:p14="http://schemas.microsoft.com/office/powerpoint/2010/main" val="36235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64594" y="1857004"/>
            <a:ext cx="302433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49553" y="2507604"/>
            <a:ext cx="1449308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www.h3c.com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>
            <a:endCxn id="6" idx="1"/>
          </p:cNvCxnSpPr>
          <p:nvPr/>
        </p:nvCxnSpPr>
        <p:spPr>
          <a:xfrm flipV="1">
            <a:off x="3491880" y="2713815"/>
            <a:ext cx="357673" cy="1951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298861" y="2713815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1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问题处理第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问：故障现象是什么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知道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了是什么业务有问题，就基本知道和网络哪部分有关。比如最长见的就是某些网络链路不通。由于网络链路不通，导致了客户业务系统出现了各种各样的异常表现。我们需要再了解，是延迟大，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还是丢包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；是丢包还是彻底不通；是部分地址不通，还是全网不通；具体是从哪个地址到哪个地址网络互访有问题。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这时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PING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TRACERT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就派上用场了，不过注意有时网络中有防火墙或者设备没有使能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TTL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报文上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，会导致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PING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TRACERT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不通，避免这个对分析问题造成误导。</a:t>
            </a:r>
          </a:p>
        </p:txBody>
      </p:sp>
    </p:spTree>
    <p:extLst>
      <p:ext uri="{BB962C8B-B14F-4D97-AF65-F5344CB8AC3E}">
        <p14:creationId xmlns:p14="http://schemas.microsoft.com/office/powerpoint/2010/main" val="19230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问题处理第三问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：与哪个设备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有关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 数据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中心里的网络设备成千上万，当明确了故障现象时，还要迅速找到故障设备。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    这时“流量统计，镜像，抓包”三大招就派上用场了。通过这些日常手段，结合业务测试或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PING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测试，就可以找到故障设备，这个过程决不能省，而且还要确保统计的结果准确无误。</a:t>
            </a:r>
          </a:p>
        </p:txBody>
      </p:sp>
    </p:spTree>
    <p:extLst>
      <p:ext uri="{BB962C8B-B14F-4D97-AF65-F5344CB8AC3E}">
        <p14:creationId xmlns:p14="http://schemas.microsoft.com/office/powerpoint/2010/main" val="254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问题处理第四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问：客户操作过设备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？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有人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做过统计，发现数据中心里出现的故障，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70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％是人为操作故障。每年运营商封网，或者节假日放假，大家会发现网上问题一下子少了很多，即使出现的也多是硬件故障。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由于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每个人对各个设备，网络协议的理解程度不同，在做网络变更或者部署新的应用时，往往是故障的高发期，所以不要放过客户操作的任何细节，尤其很多时候客户认为自己的操作与故障毫无关系或者害怕担责，就不去提。请仔细检查设备的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log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history Command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信息。</a:t>
            </a:r>
          </a:p>
        </p:txBody>
      </p:sp>
    </p:spTree>
    <p:extLst>
      <p:ext uri="{BB962C8B-B14F-4D97-AF65-F5344CB8AC3E}">
        <p14:creationId xmlns:p14="http://schemas.microsoft.com/office/powerpoint/2010/main" val="9152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cs typeface="Times New Roman" pitchFamily="18" charset="0"/>
              </a:rPr>
              <a:t>交换机</a:t>
            </a:r>
            <a:r>
              <a:rPr lang="zh-CN" altLang="en-US" dirty="0" smtClean="0">
                <a:cs typeface="Times New Roman" pitchFamily="18" charset="0"/>
              </a:rPr>
              <a:t>问题处理“八问”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915566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问题处理第五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问：做过哪些排查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？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 当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遇到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PING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不通时，试着将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ARP/MAC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静态绑定下，看什么结果；当遇到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PBR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不生效时，试着调整下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PBR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的配置，看什么结果；当遇到下载慢时，试着换台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试试，看什么结果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… …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，通过各种排查测试将故障现象再细化。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这时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要对网络设备的基本操作和配置要掌握，平时多翻翻操作手册和命令手册以及维护手册，日后就会派上用场。</a:t>
            </a:r>
          </a:p>
        </p:txBody>
      </p:sp>
    </p:spTree>
    <p:extLst>
      <p:ext uri="{BB962C8B-B14F-4D97-AF65-F5344CB8AC3E}">
        <p14:creationId xmlns:p14="http://schemas.microsoft.com/office/powerpoint/2010/main" val="15957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42ed5f26e8b44e148cfef17166b2b63cfb3297c"/>
</p:tagLst>
</file>

<file path=ppt/theme/theme1.xml><?xml version="1.0" encoding="utf-8"?>
<a:theme xmlns:a="http://schemas.openxmlformats.org/drawingml/2006/main" name="封面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-Confidential 保密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6FA3CC01DA67BC4B9E491FB6BB609E5A" ma:contentTypeVersion="0" ma:contentTypeDescription="新建文档。" ma:contentTypeScope="" ma:versionID="ec99f78b372d07cdc703435a09260b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f872aa5919130a473c1c9447df83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A9CC7-676B-4713-A3F7-377D10EAC796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B5DF67-C9B2-44A7-A27B-ADAC568DA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C37217-A869-4CB8-A9E4-0A1CDB3C1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4517</TotalTime>
  <Words>5203</Words>
  <Application>Microsoft Office PowerPoint</Application>
  <PresentationFormat>全屏显示(16:9)</PresentationFormat>
  <Paragraphs>615</Paragraphs>
  <Slides>54</Slides>
  <Notes>46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6" baseType="lpstr">
      <vt:lpstr>等线</vt:lpstr>
      <vt:lpstr>等线 Light</vt:lpstr>
      <vt:lpstr>华文细黑</vt:lpstr>
      <vt:lpstr>宋体</vt:lpstr>
      <vt:lpstr>微软雅黑</vt:lpstr>
      <vt:lpstr>Arial</vt:lpstr>
      <vt:lpstr>Calibri</vt:lpstr>
      <vt:lpstr>Times New Roman</vt:lpstr>
      <vt:lpstr>Wingdings</vt:lpstr>
      <vt:lpstr>封面模板</vt:lpstr>
      <vt:lpstr>模板-Confidential 保密</vt:lpstr>
      <vt:lpstr>包装程序外壳对象</vt:lpstr>
      <vt:lpstr>交换机常见问题排查介绍</vt:lpstr>
      <vt:lpstr> 学习完本课程，您应该能够：</vt:lpstr>
      <vt:lpstr>PowerPoint 演示文稿</vt:lpstr>
      <vt:lpstr>交换机问题处理“八问”</vt:lpstr>
      <vt:lpstr>交换机问题处理“八问”</vt:lpstr>
      <vt:lpstr>交换机问题处理“八问”</vt:lpstr>
      <vt:lpstr>交换机问题处理“八问”</vt:lpstr>
      <vt:lpstr>交换机问题处理“八问”</vt:lpstr>
      <vt:lpstr>交换机问题处理“八问”</vt:lpstr>
      <vt:lpstr>交换机问题处理“八问”</vt:lpstr>
      <vt:lpstr>交换机问题处理“八问”</vt:lpstr>
      <vt:lpstr>交换机问题处理“八问”</vt:lpstr>
      <vt:lpstr>PowerPoint 演示文稿</vt:lpstr>
      <vt:lpstr>系统资源故障处理方法</vt:lpstr>
      <vt:lpstr>CPU占用率异常-定位思路</vt:lpstr>
      <vt:lpstr>CPU占用率异常-定位思路</vt:lpstr>
      <vt:lpstr>CPU占用率异常-查看CPU报文统计的方法</vt:lpstr>
      <vt:lpstr>CPU占用率异常-查看CPU报文统计的方法</vt:lpstr>
      <vt:lpstr>CPU占用率异常-查看CPU报文统计的方法</vt:lpstr>
      <vt:lpstr>CPU占用率异常-查看上CPU报文的方法</vt:lpstr>
      <vt:lpstr>CPU占用率异常-查看上CPU报文的方法</vt:lpstr>
      <vt:lpstr>CPU占用率异常-Debug报文转换抓包的方法</vt:lpstr>
      <vt:lpstr>CPU占用率异常-Debug报文转换抓包的方法</vt:lpstr>
      <vt:lpstr>CPU占用率异常-常见CPU说明</vt:lpstr>
      <vt:lpstr>系统资源故障处理方法</vt:lpstr>
      <vt:lpstr>内存占用率异常-定位思路</vt:lpstr>
      <vt:lpstr>内存占用率异常-定位思路</vt:lpstr>
      <vt:lpstr>系统资源故障处理方法</vt:lpstr>
      <vt:lpstr>单板异常故障</vt:lpstr>
      <vt:lpstr>单板异常故障</vt:lpstr>
      <vt:lpstr>系统资源故障处理方法</vt:lpstr>
      <vt:lpstr>电源异常故障</vt:lpstr>
      <vt:lpstr>系统资源故障处理方法</vt:lpstr>
      <vt:lpstr>风扇异常故障</vt:lpstr>
      <vt:lpstr>系统资源故障处理方法</vt:lpstr>
      <vt:lpstr>环境温度异常故障</vt:lpstr>
      <vt:lpstr>PowerPoint 演示文稿</vt:lpstr>
      <vt:lpstr>转发丢包问题定位流程</vt:lpstr>
      <vt:lpstr>转发丢包问题定位流程</vt:lpstr>
      <vt:lpstr>转发丢包问题定位流程</vt:lpstr>
      <vt:lpstr>转发丢包问题定位流程</vt:lpstr>
      <vt:lpstr>转发丢包问题定位流程</vt:lpstr>
      <vt:lpstr>PowerPoint 演示文稿</vt:lpstr>
      <vt:lpstr>ACL超规格问题</vt:lpstr>
      <vt:lpstr>ACL超规格问题</vt:lpstr>
      <vt:lpstr>ACL超规格问题</vt:lpstr>
      <vt:lpstr>STP DISPUTE问题</vt:lpstr>
      <vt:lpstr>STP DISPUTE问题</vt:lpstr>
      <vt:lpstr>PowerPoint 演示文稿</vt:lpstr>
      <vt:lpstr>常用维护命令-用户模式或系统模式</vt:lpstr>
      <vt:lpstr>常用维护命令-芯片丢包查看</vt:lpstr>
      <vt:lpstr>常用维护命令-MAC地址漂移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dingyuanmeng 11958</dc:creator>
  <cp:lastModifiedBy>yuyanfei (12039, TS)</cp:lastModifiedBy>
  <cp:revision>471</cp:revision>
  <cp:lastPrinted>2013-01-19T15:46:08Z</cp:lastPrinted>
  <dcterms:created xsi:type="dcterms:W3CDTF">2016-05-11T02:15:44Z</dcterms:created>
  <dcterms:modified xsi:type="dcterms:W3CDTF">2020-07-28T08:07:57Z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0x0101006FA3CC01DA67BC4B9E491FB6BB609E5A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</Properties>
</file>